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4" r:id="rId2"/>
    <p:sldMasterId id="2147483700" r:id="rId3"/>
  </p:sldMasterIdLst>
  <p:notesMasterIdLst>
    <p:notesMasterId r:id="rId35"/>
  </p:notesMasterIdLst>
  <p:sldIdLst>
    <p:sldId id="336" r:id="rId4"/>
    <p:sldId id="337" r:id="rId5"/>
    <p:sldId id="374" r:id="rId6"/>
    <p:sldId id="269" r:id="rId7"/>
    <p:sldId id="284" r:id="rId8"/>
    <p:sldId id="287" r:id="rId9"/>
    <p:sldId id="339" r:id="rId10"/>
    <p:sldId id="321" r:id="rId11"/>
    <p:sldId id="272" r:id="rId12"/>
    <p:sldId id="350" r:id="rId13"/>
    <p:sldId id="315" r:id="rId14"/>
    <p:sldId id="276" r:id="rId15"/>
    <p:sldId id="340" r:id="rId16"/>
    <p:sldId id="373" r:id="rId17"/>
    <p:sldId id="348" r:id="rId18"/>
    <p:sldId id="342" r:id="rId19"/>
    <p:sldId id="366" r:id="rId20"/>
    <p:sldId id="367" r:id="rId21"/>
    <p:sldId id="365" r:id="rId22"/>
    <p:sldId id="323" r:id="rId23"/>
    <p:sldId id="282" r:id="rId24"/>
    <p:sldId id="362" r:id="rId25"/>
    <p:sldId id="361" r:id="rId26"/>
    <p:sldId id="283" r:id="rId27"/>
    <p:sldId id="325" r:id="rId28"/>
    <p:sldId id="299" r:id="rId29"/>
    <p:sldId id="281" r:id="rId30"/>
    <p:sldId id="372" r:id="rId31"/>
    <p:sldId id="353" r:id="rId32"/>
    <p:sldId id="375" r:id="rId33"/>
    <p:sldId id="352" r:id="rId3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17" autoAdjust="0"/>
    <p:restoredTop sz="81844" autoAdjust="0"/>
  </p:normalViewPr>
  <p:slideViewPr>
    <p:cSldViewPr>
      <p:cViewPr varScale="1">
        <p:scale>
          <a:sx n="26" d="100"/>
          <a:sy n="26" d="100"/>
        </p:scale>
        <p:origin x="-120" y="-1456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8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9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03FD7E9-09C1-4E4E-A24B-71DAB03AFA87}" type="slidenum">
              <a:rPr lang="cs-CZ" sz="14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49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6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71CCBB5-BE54-4E3D-82D1-61CFDCB60269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789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9244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763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763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6482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6549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31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873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3016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922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044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7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720D575-0D20-4812-87E5-FAF5BDBDC401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975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763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763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3789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8114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763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763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763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7637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237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183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824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8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B9B257B-3774-46F6-85DD-F37E3F4A5991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8840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A6AEAA2-A3E1-4621-BC86-8278892D012B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0203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763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763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763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lang="sk-SK"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9686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763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00000"/>
              </a:lnSpc>
              <a:buAutoNum type="arabicPeriod"/>
            </a:pP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F8D269-9811-4817-8F00-7FCC1CC56C9C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76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6" name="Obrázek 35"/>
          <p:cNvPicPr/>
          <p:nvPr/>
        </p:nvPicPr>
        <p:blipFill>
          <a:blip r:embed="rId2" cstate="print"/>
          <a:stretch/>
        </p:blipFill>
        <p:spPr>
          <a:xfrm>
            <a:off x="2079000" y="1203390"/>
            <a:ext cx="4984920" cy="2982960"/>
          </a:xfrm>
          <a:prstGeom prst="rect">
            <a:avLst/>
          </a:prstGeom>
          <a:ln>
            <a:noFill/>
          </a:ln>
        </p:spPr>
      </p:pic>
      <p:pic>
        <p:nvPicPr>
          <p:cNvPr id="37" name="Obrázek 36"/>
          <p:cNvPicPr/>
          <p:nvPr/>
        </p:nvPicPr>
        <p:blipFill>
          <a:blip r:embed="rId2" cstate="print"/>
          <a:stretch/>
        </p:blipFill>
        <p:spPr>
          <a:xfrm>
            <a:off x="2079000" y="1203390"/>
            <a:ext cx="498492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1317240" y="1783890"/>
            <a:ext cx="7197840" cy="460809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0" name="Obrázek 109"/>
          <p:cNvPicPr/>
          <p:nvPr/>
        </p:nvPicPr>
        <p:blipFill>
          <a:blip r:embed="rId2" cstate="print"/>
          <a:stretch/>
        </p:blipFill>
        <p:spPr>
          <a:xfrm>
            <a:off x="2079000" y="1203390"/>
            <a:ext cx="4984920" cy="2982960"/>
          </a:xfrm>
          <a:prstGeom prst="rect">
            <a:avLst/>
          </a:prstGeom>
          <a:ln>
            <a:noFill/>
          </a:ln>
        </p:spPr>
      </p:pic>
      <p:pic>
        <p:nvPicPr>
          <p:cNvPr id="111" name="Obrázek 110"/>
          <p:cNvPicPr/>
          <p:nvPr/>
        </p:nvPicPr>
        <p:blipFill>
          <a:blip r:embed="rId2" cstate="print"/>
          <a:stretch/>
        </p:blipFill>
        <p:spPr>
          <a:xfrm>
            <a:off x="2079000" y="1203390"/>
            <a:ext cx="498492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362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5875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11430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27000" algn="l" rtl="0">
              <a:spcBef>
                <a:spcPts val="320"/>
              </a:spcBef>
              <a:buClr>
                <a:schemeClr val="dk1"/>
              </a:buClr>
              <a:buFont typeface="Arial"/>
              <a:buChar char="–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27000" algn="l" rtl="0">
              <a:spcBef>
                <a:spcPts val="320"/>
              </a:spcBef>
              <a:buClr>
                <a:schemeClr val="dk1"/>
              </a:buClr>
              <a:buFont typeface="Arial"/>
              <a:buChar char="»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133348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764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1317240" y="1783890"/>
            <a:ext cx="7197840" cy="460809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84" name="Obrázek 183"/>
          <p:cNvPicPr/>
          <p:nvPr/>
        </p:nvPicPr>
        <p:blipFill>
          <a:blip r:embed="rId2" cstate="print"/>
          <a:stretch/>
        </p:blipFill>
        <p:spPr>
          <a:xfrm>
            <a:off x="2079000" y="1203390"/>
            <a:ext cx="4984920" cy="2982960"/>
          </a:xfrm>
          <a:prstGeom prst="rect">
            <a:avLst/>
          </a:prstGeom>
          <a:ln>
            <a:noFill/>
          </a:ln>
        </p:spPr>
      </p:pic>
      <p:pic>
        <p:nvPicPr>
          <p:cNvPr id="185" name="Obrázek 184"/>
          <p:cNvPicPr/>
          <p:nvPr/>
        </p:nvPicPr>
        <p:blipFill>
          <a:blip r:embed="rId2" cstate="print"/>
          <a:stretch/>
        </p:blipFill>
        <p:spPr>
          <a:xfrm>
            <a:off x="2079000" y="1203390"/>
            <a:ext cx="498492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317240" y="1783890"/>
            <a:ext cx="7197840" cy="460809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6926040" y="4736610"/>
            <a:ext cx="1766160" cy="22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638960" y="2208330"/>
            <a:ext cx="3876120" cy="36315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sk-SK" sz="3200" strike="noStrike">
                <a:solidFill>
                  <a:srgbClr val="005B94"/>
                </a:solidFill>
                <a:latin typeface="Tahoma"/>
                <a:ea typeface="Tahom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k-SK" sz="3200" strike="noStrike">
                <a:solidFill>
                  <a:srgbClr val="005B94"/>
                </a:solidFill>
                <a:latin typeface="Tahoma"/>
                <a:ea typeface="Tahom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k-SK" sz="3200" strike="noStrike">
                <a:solidFill>
                  <a:srgbClr val="005B94"/>
                </a:solidFill>
                <a:latin typeface="Tahoma"/>
                <a:ea typeface="Tahom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k-SK" sz="3200" strike="noStrike">
                <a:solidFill>
                  <a:srgbClr val="005B94"/>
                </a:solidFill>
                <a:latin typeface="Tahoma"/>
                <a:ea typeface="Tahom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k-SK" sz="3200" strike="noStrike">
                <a:solidFill>
                  <a:srgbClr val="005B94"/>
                </a:solidFill>
                <a:latin typeface="Tahoma"/>
                <a:ea typeface="Tahom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k-SK" sz="3200" strike="noStrike">
                <a:solidFill>
                  <a:srgbClr val="005B94"/>
                </a:solidFill>
                <a:latin typeface="Tahoma"/>
                <a:ea typeface="Tahoma"/>
              </a:rPr>
              <a:t>Sixth Outline Level</a:t>
            </a:r>
            <a:endParaRPr/>
          </a:p>
          <a:p>
            <a:pPr algn="r">
              <a:lnSpc>
                <a:spcPct val="90000"/>
              </a:lnSpc>
            </a:pPr>
            <a:r>
              <a:rPr lang="sk-SK" sz="3200" strike="noStrike">
                <a:solidFill>
                  <a:srgbClr val="005B94"/>
                </a:solidFill>
                <a:latin typeface="Tahoma"/>
                <a:ea typeface="Tahoma"/>
              </a:rPr>
              <a:t>Seventh Outline LevelAutor prezentace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1537200" y="388800"/>
            <a:ext cx="6977880" cy="139779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sk-SK" sz="6000" b="1" strike="noStrike">
                <a:solidFill>
                  <a:srgbClr val="005B94"/>
                </a:solidFill>
                <a:latin typeface="Calibri"/>
                <a:ea typeface="Tahoma"/>
              </a:rPr>
              <a:t>Upravte štýly predlohy textu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518160" y="2571750"/>
            <a:ext cx="1996920" cy="3191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sk-SK" sz="2400" strike="noStrike">
                <a:solidFill>
                  <a:srgbClr val="B1B3B6"/>
                </a:solidFill>
                <a:latin typeface="Tahoma"/>
                <a:ea typeface="Tahom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k-SK" sz="2400" strike="noStrike">
                <a:solidFill>
                  <a:srgbClr val="B1B3B6"/>
                </a:solidFill>
                <a:latin typeface="Tahoma"/>
                <a:ea typeface="Tahom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k-SK" sz="2400" strike="noStrike">
                <a:solidFill>
                  <a:srgbClr val="B1B3B6"/>
                </a:solidFill>
                <a:latin typeface="Tahoma"/>
                <a:ea typeface="Tahom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k-SK" sz="2400" strike="noStrike">
                <a:solidFill>
                  <a:srgbClr val="B1B3B6"/>
                </a:solidFill>
                <a:latin typeface="Tahoma"/>
                <a:ea typeface="Tahom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k-SK" sz="2400" strike="noStrike">
                <a:solidFill>
                  <a:srgbClr val="B1B3B6"/>
                </a:solidFill>
                <a:latin typeface="Tahoma"/>
                <a:ea typeface="Tahom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k-SK" sz="2400" strike="noStrike">
                <a:solidFill>
                  <a:srgbClr val="B1B3B6"/>
                </a:solidFill>
                <a:latin typeface="Tahoma"/>
                <a:ea typeface="Tahoma"/>
              </a:rPr>
              <a:t>Sixth Outline Level</a:t>
            </a:r>
            <a:endParaRPr/>
          </a:p>
          <a:p>
            <a:pPr algn="r">
              <a:lnSpc>
                <a:spcPct val="90000"/>
              </a:lnSpc>
            </a:pPr>
            <a:r>
              <a:rPr lang="sk-SK" sz="2400" strike="noStrike">
                <a:solidFill>
                  <a:srgbClr val="B1B3B6"/>
                </a:solidFill>
                <a:latin typeface="Tahoma"/>
                <a:ea typeface="Tahoma"/>
              </a:rPr>
              <a:t>Seventh Outline LevelDátum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6760" y="273780"/>
            <a:ext cx="6988320" cy="99387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1" strike="noStrike">
                <a:solidFill>
                  <a:srgbClr val="005B94"/>
                </a:solidFill>
                <a:latin typeface="Calibri"/>
              </a:rPr>
              <a:t>Upravte štýly predlohy textu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526760" y="1369170"/>
            <a:ext cx="6988320" cy="32632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sk-SK" sz="2800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k-SK" sz="2800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k-SK" sz="2800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k-SK" sz="2800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k-SK" sz="2800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k-SK" sz="2800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sk-SK" sz="2800" strike="noStrike">
                <a:solidFill>
                  <a:srgbClr val="000000"/>
                </a:solidFill>
                <a:latin typeface="Calibri"/>
              </a:rPr>
              <a:t>Seventh Outline LevelUpravte štýl predlohy textu.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sldNum"/>
          </p:nvPr>
        </p:nvSpPr>
        <p:spPr>
          <a:xfrm>
            <a:off x="6458040" y="4767390"/>
            <a:ext cx="2057040" cy="27351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B75EF9E-87FC-47A1-9EE4-470F8C75806B}" type="slidenum">
              <a:rPr lang="cs-CZ" sz="1200" strike="noStrike">
                <a:solidFill>
                  <a:srgbClr val="8B9BB6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13" r:id="rId13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317240" y="1783890"/>
            <a:ext cx="7197840" cy="99387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sk-SK" strike="noStrike">
                <a:solidFill>
                  <a:srgbClr val="000000"/>
                </a:solidFill>
                <a:latin typeface="Tahoma"/>
                <a:ea typeface="Tahoma"/>
              </a:rPr>
              <a:t>Upravte štýly predlohy textu</a:t>
            </a:r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sk-SK" sz="28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k-SK" sz="20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k-SK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k-SK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k-SK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k-SK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k-SK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4.wdp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microsoft.com/office/2007/relationships/hdphoto" Target="../media/hdphoto5.wdp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microsoft.com/office/2007/relationships/hdphoto" Target="../media/hdphoto6.wdp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47.png"/><Relationship Id="rId17" Type="http://schemas.openxmlformats.org/officeDocument/2006/relationships/image" Target="../media/image48.png"/><Relationship Id="rId18" Type="http://schemas.openxmlformats.org/officeDocument/2006/relationships/image" Target="../media/image49.png"/><Relationship Id="rId19" Type="http://schemas.openxmlformats.org/officeDocument/2006/relationships/image" Target="../media/image50.jpe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png"/><Relationship Id="rId5" Type="http://schemas.openxmlformats.org/officeDocument/2006/relationships/hyperlink" Target="mailto:matej.zachar@safetica.com" TargetMode="External"/><Relationship Id="rId6" Type="http://schemas.openxmlformats.org/officeDocument/2006/relationships/image" Target="../media/image57.png"/><Relationship Id="rId7" Type="http://schemas.microsoft.com/office/2007/relationships/hdphoto" Target="../media/hdphoto7.wdp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ico.org.u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microsoft.com/office/2007/relationships/hdphoto" Target="../media/hdphoto2.wdp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Obrázek 19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843558"/>
            <a:ext cx="9168384" cy="6114288"/>
          </a:xfrm>
          <a:prstGeom prst="rect">
            <a:avLst/>
          </a:prstGeom>
          <a:ln>
            <a:noFill/>
          </a:ln>
        </p:spPr>
      </p:pic>
      <p:sp>
        <p:nvSpPr>
          <p:cNvPr id="192" name="CustomShape 1"/>
          <p:cNvSpPr/>
          <p:nvPr/>
        </p:nvSpPr>
        <p:spPr>
          <a:xfrm>
            <a:off x="0" y="699542"/>
            <a:ext cx="9324528" cy="4194466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57000">
                <a:schemeClr val="bg1">
                  <a:alpha val="84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TextShape 2"/>
          <p:cNvSpPr txBox="1"/>
          <p:nvPr/>
        </p:nvSpPr>
        <p:spPr>
          <a:xfrm>
            <a:off x="1095252" y="2011333"/>
            <a:ext cx="6977880" cy="1432679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sk-SK" sz="4400" strike="noStrike">
                <a:solidFill>
                  <a:srgbClr val="A6A6A6"/>
                </a:solidFill>
                <a:latin typeface="Calibri"/>
                <a:ea typeface="Tahoma"/>
              </a:rPr>
              <a:t>Bezpečnosť </a:t>
            </a:r>
            <a:r>
              <a:rPr lang="sk-SK" sz="4400" strike="noStrike" dirty="0">
                <a:solidFill>
                  <a:srgbClr val="A6A6A6"/>
                </a:solidFill>
                <a:latin typeface="Calibri"/>
                <a:ea typeface="Tahoma"/>
              </a:rPr>
              <a:t>osobných údajov v</a:t>
            </a:r>
            <a:r>
              <a:rPr lang="sk-SK" sz="4400" dirty="0">
                <a:solidFill>
                  <a:srgbClr val="A6A6A6"/>
                </a:solidFill>
                <a:latin typeface="Calibri"/>
                <a:ea typeface="Tahoma"/>
              </a:rPr>
              <a:t> praxi</a:t>
            </a:r>
            <a:endParaRPr lang="en-US" sz="4400" strike="noStrike" dirty="0">
              <a:solidFill>
                <a:srgbClr val="A6A6A6"/>
              </a:solidFill>
              <a:latin typeface="Calibri"/>
              <a:ea typeface="Tahoma"/>
            </a:endParaRPr>
          </a:p>
          <a:p>
            <a:pPr>
              <a:lnSpc>
                <a:spcPct val="90000"/>
              </a:lnSpc>
            </a:pPr>
            <a:endParaRPr dirty="0"/>
          </a:p>
        </p:txBody>
      </p:sp>
      <p:pic>
        <p:nvPicPr>
          <p:cNvPr id="194" name="Obrázek 19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3" y="843559"/>
            <a:ext cx="3388608" cy="936103"/>
          </a:xfrm>
          <a:prstGeom prst="rect">
            <a:avLst/>
          </a:prstGeom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860032" y="351103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latin typeface="Calibri" panose="020F0502020204030204" pitchFamily="34" charset="0"/>
              </a:rPr>
              <a:t>Matej Zachar</a:t>
            </a:r>
          </a:p>
          <a:p>
            <a:pPr algn="ctr"/>
            <a:r>
              <a:rPr lang="sk-SK" sz="2400" dirty="0">
                <a:latin typeface="Calibri" panose="020F0502020204030204" pitchFamily="34" charset="0"/>
              </a:rPr>
              <a:t>Project &amp; </a:t>
            </a:r>
            <a:r>
              <a:rPr lang="sk-SK" sz="2400" dirty="0" err="1">
                <a:latin typeface="Calibri" panose="020F0502020204030204" pitchFamily="34" charset="0"/>
              </a:rPr>
              <a:t>Security</a:t>
            </a:r>
            <a:r>
              <a:rPr lang="sk-SK" sz="2400" dirty="0">
                <a:latin typeface="Calibri" panose="020F0502020204030204" pitchFamily="34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</a:rPr>
              <a:t>Manager</a:t>
            </a:r>
            <a:endParaRPr lang="cs-CZ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9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43714"/>
            <a:ext cx="9505056" cy="6319377"/>
          </a:xfrm>
          <a:prstGeom prst="rect">
            <a:avLst/>
          </a:prstGeom>
        </p:spPr>
      </p:pic>
      <p:sp>
        <p:nvSpPr>
          <p:cNvPr id="7" name="CustomShape 1"/>
          <p:cNvSpPr/>
          <p:nvPr/>
        </p:nvSpPr>
        <p:spPr>
          <a:xfrm>
            <a:off x="-540568" y="-20538"/>
            <a:ext cx="10297144" cy="5832648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57000">
                <a:schemeClr val="bg1">
                  <a:alpha val="84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TextShape 3"/>
          <p:cNvSpPr txBox="1"/>
          <p:nvPr/>
        </p:nvSpPr>
        <p:spPr>
          <a:xfrm>
            <a:off x="1083256" y="843558"/>
            <a:ext cx="6873120" cy="37444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sk-SK" sz="3000" dirty="0">
              <a:latin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Každá firma.</a:t>
            </a:r>
            <a:endParaRPr sz="3000" dirty="0">
              <a:latin typeface="Calibri" panose="020F0502020204030204" pitchFamily="34" charset="0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734760" y="246780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b="1" cap="all" dirty="0">
                <a:solidFill>
                  <a:srgbClr val="005B94"/>
                </a:solidFill>
                <a:latin typeface="Calibri"/>
              </a:rPr>
              <a:t>Kdo je </a:t>
            </a:r>
            <a:r>
              <a:rPr lang="cs-CZ" sz="4400" b="1" cap="all" dirty="0" err="1">
                <a:solidFill>
                  <a:srgbClr val="005B94"/>
                </a:solidFill>
                <a:latin typeface="Calibri"/>
              </a:rPr>
              <a:t>cieľom</a:t>
            </a:r>
            <a:r>
              <a:rPr lang="cs-CZ" sz="4400" b="1" cap="all" dirty="0">
                <a:solidFill>
                  <a:srgbClr val="005B94"/>
                </a:solidFill>
                <a:latin typeface="Calibri"/>
              </a:rPr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98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9408" y="2103"/>
            <a:ext cx="9153408" cy="5141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39000">
                <a:schemeClr val="bg1">
                  <a:lumMod val="75000"/>
                  <a:tint val="44500"/>
                  <a:satMod val="160000"/>
                  <a:alpha val="40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3" name="TextShape 3"/>
          <p:cNvSpPr txBox="1"/>
          <p:nvPr/>
        </p:nvSpPr>
        <p:spPr>
          <a:xfrm>
            <a:off x="1083256" y="1059582"/>
            <a:ext cx="6873120" cy="37444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Každá firma.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Osobné údaje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 err="1">
                <a:latin typeface="Calibri" panose="020F0502020204030204" pitchFamily="34" charset="0"/>
              </a:rPr>
              <a:t>Know-how</a:t>
            </a:r>
            <a:endParaRPr lang="sk-SK" sz="3000" dirty="0">
              <a:latin typeface="Calibri" panose="020F0502020204030204" pitchFamily="34" charset="0"/>
            </a:endParaRP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Účtovníctvo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Zamestnanci</a:t>
            </a:r>
            <a:endParaRPr sz="3000" dirty="0">
              <a:latin typeface="Calibri" panose="020F0502020204030204" pitchFamily="34" charset="0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734760" y="246780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b="1" cap="all" dirty="0">
                <a:solidFill>
                  <a:srgbClr val="005B94"/>
                </a:solidFill>
                <a:latin typeface="Calibri"/>
              </a:rPr>
              <a:t>Kdo je </a:t>
            </a:r>
            <a:r>
              <a:rPr lang="cs-CZ" sz="4400" b="1" cap="all" dirty="0" err="1">
                <a:solidFill>
                  <a:srgbClr val="005B94"/>
                </a:solidFill>
                <a:latin typeface="Calibri"/>
              </a:rPr>
              <a:t>cieľom</a:t>
            </a:r>
            <a:r>
              <a:rPr lang="cs-CZ" sz="4400" b="1" cap="all" dirty="0">
                <a:solidFill>
                  <a:srgbClr val="005B94"/>
                </a:solidFill>
                <a:latin typeface="Calibri"/>
              </a:rPr>
              <a:t>?</a:t>
            </a:r>
            <a:endParaRPr lang="cs-CZ" dirty="0"/>
          </a:p>
        </p:txBody>
      </p:sp>
      <p:pic>
        <p:nvPicPr>
          <p:cNvPr id="3074" name="Picture 2" descr="C:\Users\matej.zachar\AppData\Local\Microsoft\Windows\INetCache\IE\E7YCS6K4\Folder-document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2355726"/>
            <a:ext cx="1530177" cy="15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9408" y="2103"/>
            <a:ext cx="9153408" cy="5141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39000">
                <a:schemeClr val="bg1">
                  <a:lumMod val="75000"/>
                  <a:tint val="44500"/>
                  <a:satMod val="160000"/>
                  <a:alpha val="40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3" name="TextShape 3"/>
          <p:cNvSpPr txBox="1"/>
          <p:nvPr/>
        </p:nvSpPr>
        <p:spPr>
          <a:xfrm>
            <a:off x="1083256" y="1059582"/>
            <a:ext cx="6873120" cy="37444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„nepopísaný list“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Základná bezpečnosť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Smernice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Komplexná bezpečnosť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Napr. ISO ISMS</a:t>
            </a:r>
            <a:endParaRPr sz="3000" dirty="0">
              <a:latin typeface="Calibri" panose="020F0502020204030204" pitchFamily="34" charset="0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734760" y="246780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b="1" cap="all" dirty="0">
                <a:solidFill>
                  <a:srgbClr val="005B94"/>
                </a:solidFill>
                <a:latin typeface="Calibri"/>
              </a:rPr>
              <a:t>Typy </a:t>
            </a:r>
            <a:r>
              <a:rPr lang="cs-CZ" sz="4400" b="1" cap="all" dirty="0" err="1">
                <a:solidFill>
                  <a:srgbClr val="005B94"/>
                </a:solidFill>
                <a:latin typeface="Calibri"/>
              </a:rPr>
              <a:t>firiem</a:t>
            </a:r>
            <a:r>
              <a:rPr lang="cs-CZ" sz="4400" b="1" cap="all" dirty="0">
                <a:solidFill>
                  <a:srgbClr val="005B94"/>
                </a:solidFill>
                <a:latin typeface="Calibri"/>
              </a:rPr>
              <a:t> – </a:t>
            </a:r>
            <a:r>
              <a:rPr lang="cs-CZ" sz="4400" b="1" cap="all" dirty="0" err="1">
                <a:solidFill>
                  <a:srgbClr val="005B94"/>
                </a:solidFill>
                <a:latin typeface="Calibri"/>
              </a:rPr>
              <a:t>bezpečnosť</a:t>
            </a:r>
            <a:endParaRPr lang="cs-CZ" dirty="0"/>
          </a:p>
        </p:txBody>
      </p:sp>
      <p:pic>
        <p:nvPicPr>
          <p:cNvPr id="4098" name="Picture 2" descr="C:\Users\matej.zachar\AppData\Local\Microsoft\Windows\INetCache\IE\MFE700KT\document-security-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36" b="89595" l="10405" r="973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18" y="2030201"/>
            <a:ext cx="1803177" cy="180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5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9408" y="2103"/>
            <a:ext cx="9153408" cy="5141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39000">
                <a:schemeClr val="bg1">
                  <a:lumMod val="75000"/>
                  <a:tint val="44500"/>
                  <a:satMod val="160000"/>
                  <a:alpha val="40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2" name="TextShape 2"/>
          <p:cNvSpPr txBox="1"/>
          <p:nvPr/>
        </p:nvSpPr>
        <p:spPr>
          <a:xfrm>
            <a:off x="745435" y="2075866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b="1" cap="all" dirty="0">
                <a:solidFill>
                  <a:srgbClr val="005B94"/>
                </a:solidFill>
                <a:latin typeface="Calibri"/>
              </a:rPr>
              <a:t>GDPR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53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604"/>
            <a:ext cx="9144000" cy="346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1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9408" y="2103"/>
            <a:ext cx="9153408" cy="5141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39000">
                <a:schemeClr val="bg1">
                  <a:lumMod val="75000"/>
                  <a:tint val="44500"/>
                  <a:satMod val="160000"/>
                  <a:alpha val="40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3" name="TextShape 3"/>
          <p:cNvSpPr txBox="1"/>
          <p:nvPr/>
        </p:nvSpPr>
        <p:spPr>
          <a:xfrm>
            <a:off x="1083256" y="1059582"/>
            <a:ext cx="6873120" cy="37444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Kontakty na zákazníkov, dodávateľov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Personálna a mzdová agenda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Marketingové databáze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 err="1">
                <a:latin typeface="Calibri" panose="020F0502020204030204" pitchFamily="34" charset="0"/>
              </a:rPr>
              <a:t>Výzkum</a:t>
            </a:r>
            <a:r>
              <a:rPr lang="sk-SK" sz="3000" dirty="0">
                <a:latin typeface="Calibri" panose="020F0502020204030204" pitchFamily="34" charset="0"/>
              </a:rPr>
              <a:t>, prieskumy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Zdravotné záznamy</a:t>
            </a:r>
          </a:p>
        </p:txBody>
      </p:sp>
      <p:sp>
        <p:nvSpPr>
          <p:cNvPr id="202" name="TextShape 2"/>
          <p:cNvSpPr txBox="1"/>
          <p:nvPr/>
        </p:nvSpPr>
        <p:spPr>
          <a:xfrm>
            <a:off x="734760" y="246780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b="1" cap="all" dirty="0" err="1">
                <a:solidFill>
                  <a:srgbClr val="005B94"/>
                </a:solidFill>
                <a:latin typeface="Calibri"/>
              </a:rPr>
              <a:t>Osobné</a:t>
            </a:r>
            <a:r>
              <a:rPr lang="cs-CZ" sz="4400" b="1" cap="all" dirty="0">
                <a:solidFill>
                  <a:srgbClr val="005B94"/>
                </a:solidFill>
                <a:latin typeface="Calibri"/>
              </a:rPr>
              <a:t> údaje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19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9408" y="2103"/>
            <a:ext cx="9153408" cy="5141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39000">
                <a:schemeClr val="bg1">
                  <a:lumMod val="75000"/>
                  <a:tint val="44500"/>
                  <a:satMod val="160000"/>
                  <a:alpha val="40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3" name="TextShape 3"/>
          <p:cNvSpPr txBox="1"/>
          <p:nvPr/>
        </p:nvSpPr>
        <p:spPr>
          <a:xfrm>
            <a:off x="734760" y="1059582"/>
            <a:ext cx="7941696" cy="37444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000" i="1" dirty="0"/>
              <a:t>„</a:t>
            </a:r>
            <a:r>
              <a:rPr lang="cs-CZ" sz="2000" i="1" dirty="0" err="1"/>
              <a:t>Prevádzkovateľ</a:t>
            </a:r>
            <a:r>
              <a:rPr lang="cs-CZ" sz="2000" i="1" dirty="0"/>
              <a:t> a </a:t>
            </a:r>
            <a:r>
              <a:rPr lang="cs-CZ" sz="2000" i="1" dirty="0" err="1"/>
              <a:t>sprostredkovateľ</a:t>
            </a:r>
            <a:r>
              <a:rPr lang="cs-CZ" sz="2000" i="1" dirty="0"/>
              <a:t> </a:t>
            </a:r>
            <a:r>
              <a:rPr lang="cs-CZ" sz="2000" i="1" dirty="0" err="1"/>
              <a:t>prijmú</a:t>
            </a:r>
            <a:r>
              <a:rPr lang="cs-CZ" sz="2000" i="1" dirty="0"/>
              <a:t> so </a:t>
            </a:r>
            <a:r>
              <a:rPr lang="cs-CZ" sz="2000" i="1" dirty="0" err="1"/>
              <a:t>zreteľom</a:t>
            </a:r>
            <a:r>
              <a:rPr lang="cs-CZ" sz="2000" i="1" dirty="0"/>
              <a:t> na </a:t>
            </a:r>
            <a:r>
              <a:rPr lang="cs-CZ" sz="2000" i="1" dirty="0" err="1"/>
              <a:t>najnovšie</a:t>
            </a:r>
            <a:r>
              <a:rPr lang="cs-CZ" sz="2000" i="1" dirty="0"/>
              <a:t> poznatky, náklady na </a:t>
            </a:r>
            <a:r>
              <a:rPr lang="cs-CZ" sz="2000" i="1" dirty="0" err="1"/>
              <a:t>vykonanie</a:t>
            </a:r>
            <a:r>
              <a:rPr lang="cs-CZ" sz="2000" i="1" dirty="0"/>
              <a:t> </a:t>
            </a:r>
            <a:r>
              <a:rPr lang="cs-CZ" sz="2000" i="1" dirty="0" err="1"/>
              <a:t>opatrení</a:t>
            </a:r>
            <a:r>
              <a:rPr lang="cs-CZ" sz="2000" i="1" dirty="0"/>
              <a:t> a na povahu, rozsah, kontext a účely </a:t>
            </a:r>
            <a:r>
              <a:rPr lang="cs-CZ" sz="2000" i="1" dirty="0" err="1"/>
              <a:t>spracúvania</a:t>
            </a:r>
            <a:r>
              <a:rPr lang="cs-CZ" sz="2000" i="1" dirty="0"/>
              <a:t>, </a:t>
            </a:r>
            <a:r>
              <a:rPr lang="cs-CZ" sz="2000" i="1" dirty="0" err="1"/>
              <a:t>ako</a:t>
            </a:r>
            <a:r>
              <a:rPr lang="cs-CZ" sz="2000" i="1" dirty="0"/>
              <a:t> aj na </a:t>
            </a:r>
            <a:r>
              <a:rPr lang="cs-CZ" sz="2000" i="1" dirty="0" err="1"/>
              <a:t>riziká</a:t>
            </a:r>
            <a:r>
              <a:rPr lang="cs-CZ" sz="2000" i="1" dirty="0"/>
              <a:t> s </a:t>
            </a:r>
            <a:r>
              <a:rPr lang="cs-CZ" sz="2000" i="1" dirty="0" err="1"/>
              <a:t>rôznou</a:t>
            </a:r>
            <a:r>
              <a:rPr lang="cs-CZ" sz="2000" i="1" dirty="0"/>
              <a:t> </a:t>
            </a:r>
            <a:r>
              <a:rPr lang="cs-CZ" sz="2000" i="1" dirty="0" err="1"/>
              <a:t>pravdepodobnosťou</a:t>
            </a:r>
            <a:r>
              <a:rPr lang="cs-CZ" sz="2000" i="1" dirty="0"/>
              <a:t> a </a:t>
            </a:r>
            <a:r>
              <a:rPr lang="cs-CZ" sz="2000" i="1" dirty="0" err="1"/>
              <a:t>závažnosťou</a:t>
            </a:r>
            <a:r>
              <a:rPr lang="cs-CZ" sz="2000" i="1" dirty="0"/>
              <a:t> </a:t>
            </a:r>
            <a:r>
              <a:rPr lang="cs-CZ" sz="2000" i="1" dirty="0" err="1"/>
              <a:t>pre</a:t>
            </a:r>
            <a:r>
              <a:rPr lang="cs-CZ" sz="2000" i="1" dirty="0"/>
              <a:t> práva a </a:t>
            </a:r>
            <a:r>
              <a:rPr lang="cs-CZ" sz="2000" i="1" dirty="0" err="1"/>
              <a:t>slobody</a:t>
            </a:r>
            <a:r>
              <a:rPr lang="cs-CZ" sz="2000" i="1" dirty="0"/>
              <a:t> fyzických </a:t>
            </a:r>
            <a:r>
              <a:rPr lang="cs-CZ" sz="2000" i="1" dirty="0" err="1"/>
              <a:t>osôb</a:t>
            </a:r>
            <a:r>
              <a:rPr lang="cs-CZ" sz="2000" i="1" dirty="0"/>
              <a:t>, </a:t>
            </a:r>
            <a:r>
              <a:rPr lang="cs-CZ" sz="2000" i="1" dirty="0" err="1"/>
              <a:t>primerané</a:t>
            </a:r>
            <a:r>
              <a:rPr lang="cs-CZ" sz="2000" i="1" dirty="0"/>
              <a:t> </a:t>
            </a:r>
            <a:r>
              <a:rPr lang="cs-CZ" sz="2000" b="1" i="1" dirty="0"/>
              <a:t>technické a organizačné </a:t>
            </a:r>
            <a:r>
              <a:rPr lang="cs-CZ" sz="2000" b="1" i="1" dirty="0" err="1"/>
              <a:t>opatrenia</a:t>
            </a:r>
            <a:r>
              <a:rPr lang="cs-CZ" sz="2000" i="1" dirty="0"/>
              <a:t> s </a:t>
            </a:r>
            <a:r>
              <a:rPr lang="cs-CZ" sz="2000" i="1" dirty="0" err="1"/>
              <a:t>cieľom</a:t>
            </a:r>
            <a:r>
              <a:rPr lang="cs-CZ" sz="2000" i="1" dirty="0"/>
              <a:t> </a:t>
            </a:r>
            <a:r>
              <a:rPr lang="cs-CZ" sz="2000" i="1" dirty="0" err="1"/>
              <a:t>zaistiť</a:t>
            </a:r>
            <a:r>
              <a:rPr lang="cs-CZ" sz="2000" i="1" dirty="0"/>
              <a:t> úroveň bezpečnosti </a:t>
            </a:r>
            <a:r>
              <a:rPr lang="cs-CZ" sz="2000" i="1" dirty="0" err="1"/>
              <a:t>primeranú</a:t>
            </a:r>
            <a:r>
              <a:rPr lang="cs-CZ" sz="2000" i="1" dirty="0"/>
              <a:t> tomuto riziku, </a:t>
            </a:r>
            <a:r>
              <a:rPr lang="cs-CZ" sz="2000" i="1" dirty="0" err="1"/>
              <a:t>pričom</a:t>
            </a:r>
            <a:r>
              <a:rPr lang="cs-CZ" sz="2000" i="1" dirty="0"/>
              <a:t> uvedené </a:t>
            </a:r>
            <a:r>
              <a:rPr lang="cs-CZ" sz="2000" i="1" dirty="0" err="1"/>
              <a:t>opatrenia</a:t>
            </a:r>
            <a:r>
              <a:rPr lang="cs-CZ" sz="2000" i="1" dirty="0"/>
              <a:t> </a:t>
            </a:r>
            <a:r>
              <a:rPr lang="cs-CZ" sz="2000" i="1" dirty="0" err="1"/>
              <a:t>prípadne</a:t>
            </a:r>
            <a:r>
              <a:rPr lang="cs-CZ" sz="2000" i="1" dirty="0"/>
              <a:t> </a:t>
            </a:r>
            <a:r>
              <a:rPr lang="cs-CZ" sz="2000" i="1" dirty="0" err="1"/>
              <a:t>zahŕňajú</a:t>
            </a:r>
            <a:r>
              <a:rPr lang="cs-CZ" sz="2000" i="1" dirty="0"/>
              <a:t> aj: (…) “</a:t>
            </a:r>
            <a:endParaRPr lang="sk-SK" sz="2000" dirty="0">
              <a:latin typeface="Calibri" panose="020F0502020204030204" pitchFamily="34" charset="0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734760" y="246780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b="1" cap="all" dirty="0" err="1">
                <a:solidFill>
                  <a:srgbClr val="005B94"/>
                </a:solidFill>
                <a:latin typeface="Calibri"/>
              </a:rPr>
              <a:t>Osobné</a:t>
            </a:r>
            <a:r>
              <a:rPr lang="cs-CZ" sz="4400" b="1" cap="all" dirty="0">
                <a:solidFill>
                  <a:srgbClr val="005B94"/>
                </a:solidFill>
                <a:latin typeface="Calibri"/>
              </a:rPr>
              <a:t> údaje - </a:t>
            </a:r>
            <a:r>
              <a:rPr lang="cs-CZ" sz="4400" b="1" cap="all" dirty="0" err="1">
                <a:solidFill>
                  <a:srgbClr val="005B94"/>
                </a:solidFill>
                <a:latin typeface="Calibri"/>
              </a:rPr>
              <a:t>bezpečnosť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94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9408" y="2103"/>
            <a:ext cx="9153408" cy="5141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39000">
                <a:schemeClr val="bg1">
                  <a:lumMod val="75000"/>
                  <a:tint val="44500"/>
                  <a:satMod val="160000"/>
                  <a:alpha val="40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3" name="TextShape 3"/>
          <p:cNvSpPr txBox="1"/>
          <p:nvPr/>
        </p:nvSpPr>
        <p:spPr>
          <a:xfrm>
            <a:off x="1083256" y="1059582"/>
            <a:ext cx="7377176" cy="37444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sk-SK" sz="2000" i="1" dirty="0"/>
              <a:t>„</a:t>
            </a:r>
            <a:r>
              <a:rPr lang="cs-CZ" sz="2000" i="1" dirty="0"/>
              <a:t> a) </a:t>
            </a:r>
            <a:r>
              <a:rPr lang="cs-CZ" sz="2000" b="1" i="1" dirty="0" err="1"/>
              <a:t>pseudonymizáciu</a:t>
            </a:r>
            <a:r>
              <a:rPr lang="cs-CZ" sz="2000" i="1" dirty="0"/>
              <a:t> a </a:t>
            </a:r>
            <a:r>
              <a:rPr lang="cs-CZ" sz="2000" b="1" i="1" dirty="0" err="1"/>
              <a:t>šifrovanie</a:t>
            </a:r>
            <a:r>
              <a:rPr lang="cs-CZ" sz="2000" i="1" dirty="0"/>
              <a:t> </a:t>
            </a:r>
            <a:r>
              <a:rPr lang="cs-CZ" sz="2000" i="1" dirty="0" err="1"/>
              <a:t>osobných</a:t>
            </a:r>
            <a:r>
              <a:rPr lang="cs-CZ" sz="2000" i="1" dirty="0"/>
              <a:t> </a:t>
            </a:r>
            <a:r>
              <a:rPr lang="cs-CZ" sz="2000" i="1" dirty="0" err="1"/>
              <a:t>údajov</a:t>
            </a:r>
            <a:r>
              <a:rPr lang="cs-CZ" sz="2000" i="1" dirty="0"/>
              <a:t>;</a:t>
            </a:r>
          </a:p>
          <a:p>
            <a:pPr algn="ctr">
              <a:lnSpc>
                <a:spcPct val="150000"/>
              </a:lnSpc>
            </a:pPr>
            <a:r>
              <a:rPr lang="cs-CZ" sz="2000" i="1" dirty="0"/>
              <a:t>b) </a:t>
            </a:r>
            <a:r>
              <a:rPr lang="cs-CZ" sz="2000" i="1" dirty="0" err="1"/>
              <a:t>schopnosť</a:t>
            </a:r>
            <a:r>
              <a:rPr lang="cs-CZ" sz="2000" i="1" dirty="0"/>
              <a:t> </a:t>
            </a:r>
            <a:r>
              <a:rPr lang="cs-CZ" sz="2000" i="1" dirty="0" err="1"/>
              <a:t>zabezpečiť</a:t>
            </a:r>
            <a:r>
              <a:rPr lang="cs-CZ" sz="2000" i="1" dirty="0"/>
              <a:t> </a:t>
            </a:r>
            <a:r>
              <a:rPr lang="cs-CZ" sz="2000" i="1" dirty="0" err="1"/>
              <a:t>trvalú</a:t>
            </a:r>
            <a:r>
              <a:rPr lang="cs-CZ" sz="2000" i="1" dirty="0"/>
              <a:t> </a:t>
            </a:r>
            <a:r>
              <a:rPr lang="cs-CZ" sz="2000" b="1" i="1" dirty="0" err="1"/>
              <a:t>dôvernosť</a:t>
            </a:r>
            <a:r>
              <a:rPr lang="cs-CZ" sz="2000" b="1" i="1" dirty="0"/>
              <a:t>, integritu, </a:t>
            </a:r>
            <a:r>
              <a:rPr lang="cs-CZ" sz="2000" b="1" i="1" dirty="0" err="1"/>
              <a:t>dostupnosť</a:t>
            </a:r>
            <a:r>
              <a:rPr lang="cs-CZ" sz="2000" b="1" i="1" dirty="0"/>
              <a:t> </a:t>
            </a:r>
            <a:r>
              <a:rPr lang="cs-CZ" sz="2000" i="1" dirty="0"/>
              <a:t>a </a:t>
            </a:r>
            <a:r>
              <a:rPr lang="cs-CZ" sz="2000" b="1" i="1" dirty="0" err="1"/>
              <a:t>odolnosť</a:t>
            </a:r>
            <a:r>
              <a:rPr lang="cs-CZ" sz="2000" i="1" dirty="0"/>
              <a:t> </a:t>
            </a:r>
            <a:r>
              <a:rPr lang="cs-CZ" sz="2000" i="1" dirty="0" err="1"/>
              <a:t>systémov</a:t>
            </a:r>
            <a:r>
              <a:rPr lang="cs-CZ" sz="2000" i="1" dirty="0"/>
              <a:t> </a:t>
            </a:r>
            <a:r>
              <a:rPr lang="cs-CZ" sz="2000" i="1" dirty="0" err="1"/>
              <a:t>spracúvania</a:t>
            </a:r>
            <a:r>
              <a:rPr lang="cs-CZ" sz="2000" i="1" dirty="0"/>
              <a:t> a </a:t>
            </a:r>
            <a:r>
              <a:rPr lang="cs-CZ" sz="2000" i="1" dirty="0" err="1"/>
              <a:t>služieb</a:t>
            </a:r>
            <a:r>
              <a:rPr lang="cs-CZ" sz="2000" i="1" dirty="0"/>
              <a:t>;</a:t>
            </a:r>
          </a:p>
          <a:p>
            <a:pPr algn="ctr">
              <a:lnSpc>
                <a:spcPct val="150000"/>
              </a:lnSpc>
            </a:pPr>
            <a:r>
              <a:rPr lang="cs-CZ" sz="2000" i="1" dirty="0"/>
              <a:t>c) </a:t>
            </a:r>
            <a:r>
              <a:rPr lang="cs-CZ" sz="2000" i="1" dirty="0" err="1"/>
              <a:t>schopnosť</a:t>
            </a:r>
            <a:r>
              <a:rPr lang="cs-CZ" sz="2000" i="1" dirty="0"/>
              <a:t> včas </a:t>
            </a:r>
            <a:r>
              <a:rPr lang="cs-CZ" sz="2000" i="1" dirty="0" err="1"/>
              <a:t>obnoviť</a:t>
            </a:r>
            <a:r>
              <a:rPr lang="cs-CZ" sz="2000" i="1" dirty="0"/>
              <a:t> </a:t>
            </a:r>
            <a:r>
              <a:rPr lang="cs-CZ" sz="2000" i="1" dirty="0" err="1"/>
              <a:t>dostupnosť</a:t>
            </a:r>
            <a:r>
              <a:rPr lang="cs-CZ" sz="2000" i="1" dirty="0"/>
              <a:t> </a:t>
            </a:r>
            <a:r>
              <a:rPr lang="cs-CZ" sz="2000" i="1" dirty="0" err="1"/>
              <a:t>osobných</a:t>
            </a:r>
            <a:r>
              <a:rPr lang="cs-CZ" sz="2000" i="1" dirty="0"/>
              <a:t> </a:t>
            </a:r>
            <a:r>
              <a:rPr lang="cs-CZ" sz="2000" i="1" dirty="0" err="1"/>
              <a:t>údajov</a:t>
            </a:r>
            <a:r>
              <a:rPr lang="cs-CZ" sz="2000" i="1" dirty="0"/>
              <a:t> a </a:t>
            </a:r>
            <a:r>
              <a:rPr lang="cs-CZ" sz="2000" i="1" dirty="0" err="1"/>
              <a:t>prístup</a:t>
            </a:r>
            <a:r>
              <a:rPr lang="cs-CZ" sz="2000" i="1" dirty="0"/>
              <a:t> k nim v </a:t>
            </a:r>
            <a:r>
              <a:rPr lang="cs-CZ" sz="2000" i="1" dirty="0" err="1"/>
              <a:t>prípade</a:t>
            </a:r>
            <a:r>
              <a:rPr lang="cs-CZ" sz="2000" i="1" dirty="0"/>
              <a:t> fyzického </a:t>
            </a:r>
            <a:r>
              <a:rPr lang="cs-CZ" sz="2000" i="1" dirty="0" err="1"/>
              <a:t>alebo</a:t>
            </a:r>
            <a:r>
              <a:rPr lang="cs-CZ" sz="2000" i="1" dirty="0"/>
              <a:t> technického incidentu;</a:t>
            </a:r>
          </a:p>
          <a:p>
            <a:pPr algn="ctr">
              <a:lnSpc>
                <a:spcPct val="150000"/>
              </a:lnSpc>
            </a:pPr>
            <a:r>
              <a:rPr lang="cs-CZ" sz="2000" i="1" dirty="0"/>
              <a:t>d) proces pravidelného </a:t>
            </a:r>
            <a:r>
              <a:rPr lang="cs-CZ" sz="2000" i="1" dirty="0" err="1"/>
              <a:t>testovania</a:t>
            </a:r>
            <a:r>
              <a:rPr lang="cs-CZ" sz="2000" i="1" dirty="0"/>
              <a:t>, </a:t>
            </a:r>
            <a:r>
              <a:rPr lang="cs-CZ" sz="2000" i="1" dirty="0" err="1"/>
              <a:t>posudzovania</a:t>
            </a:r>
            <a:r>
              <a:rPr lang="cs-CZ" sz="2000" i="1" dirty="0"/>
              <a:t> a </a:t>
            </a:r>
            <a:r>
              <a:rPr lang="cs-CZ" sz="2000" i="1" dirty="0" err="1"/>
              <a:t>hodnotenia</a:t>
            </a:r>
            <a:r>
              <a:rPr lang="cs-CZ" sz="2000" i="1" dirty="0"/>
              <a:t> účinnosti technických a organizačných </a:t>
            </a:r>
            <a:r>
              <a:rPr lang="cs-CZ" sz="2000" i="1" dirty="0" err="1"/>
              <a:t>opatrení</a:t>
            </a:r>
            <a:r>
              <a:rPr lang="cs-CZ" sz="2000" i="1" dirty="0"/>
              <a:t> na </a:t>
            </a:r>
            <a:r>
              <a:rPr lang="cs-CZ" sz="2000" i="1" dirty="0" err="1"/>
              <a:t>zaistenie</a:t>
            </a:r>
            <a:r>
              <a:rPr lang="cs-CZ" sz="2000" i="1" dirty="0"/>
              <a:t> bezpečnosti </a:t>
            </a:r>
            <a:r>
              <a:rPr lang="cs-CZ" sz="2000" i="1" dirty="0" err="1"/>
              <a:t>spracúvania</a:t>
            </a:r>
            <a:r>
              <a:rPr lang="cs-CZ" sz="2000" i="1" dirty="0"/>
              <a:t>.</a:t>
            </a:r>
            <a:r>
              <a:rPr lang="sk-SK" sz="2000" i="1" dirty="0"/>
              <a:t>“</a:t>
            </a:r>
            <a:endParaRPr lang="sk-SK" sz="2000" dirty="0">
              <a:latin typeface="Calibri" panose="020F0502020204030204" pitchFamily="34" charset="0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734760" y="246780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b="1" cap="all" dirty="0" err="1">
                <a:solidFill>
                  <a:srgbClr val="005B94"/>
                </a:solidFill>
                <a:latin typeface="Calibri"/>
              </a:rPr>
              <a:t>Osobné</a:t>
            </a:r>
            <a:r>
              <a:rPr lang="cs-CZ" sz="4400" b="1" cap="all" dirty="0">
                <a:solidFill>
                  <a:srgbClr val="005B94"/>
                </a:solidFill>
                <a:latin typeface="Calibri"/>
              </a:rPr>
              <a:t> údaje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4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9408" y="2103"/>
            <a:ext cx="9153408" cy="5141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39000">
                <a:schemeClr val="bg1">
                  <a:lumMod val="75000"/>
                  <a:tint val="44500"/>
                  <a:satMod val="160000"/>
                  <a:alpha val="40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3" name="TextShape 3"/>
          <p:cNvSpPr txBox="1"/>
          <p:nvPr/>
        </p:nvSpPr>
        <p:spPr>
          <a:xfrm>
            <a:off x="1083256" y="1059582"/>
            <a:ext cx="7377176" cy="37444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sk-SK" sz="2000" i="1" dirty="0"/>
              <a:t>„</a:t>
            </a:r>
            <a:r>
              <a:rPr lang="cs-CZ" sz="2000" i="1" dirty="0"/>
              <a:t>  </a:t>
            </a:r>
            <a:r>
              <a:rPr lang="cs-CZ" sz="2000" i="1" dirty="0" err="1"/>
              <a:t>Pri</a:t>
            </a:r>
            <a:r>
              <a:rPr lang="cs-CZ" sz="2000" i="1" dirty="0"/>
              <a:t> </a:t>
            </a:r>
            <a:r>
              <a:rPr lang="cs-CZ" sz="2000" i="1" dirty="0" err="1"/>
              <a:t>posudzovaní</a:t>
            </a:r>
            <a:r>
              <a:rPr lang="cs-CZ" sz="2000" i="1" dirty="0"/>
              <a:t> rizika v oblasti bezpečnosti </a:t>
            </a:r>
            <a:r>
              <a:rPr lang="cs-CZ" sz="2000" i="1" dirty="0" err="1"/>
              <a:t>údajov</a:t>
            </a:r>
            <a:r>
              <a:rPr lang="cs-CZ" sz="2000" i="1" dirty="0"/>
              <a:t> by </a:t>
            </a:r>
            <a:r>
              <a:rPr lang="cs-CZ" sz="2000" i="1" dirty="0" err="1"/>
              <a:t>sa</a:t>
            </a:r>
            <a:r>
              <a:rPr lang="cs-CZ" sz="2000" i="1" dirty="0"/>
              <a:t> </a:t>
            </a:r>
            <a:r>
              <a:rPr lang="cs-CZ" sz="2000" i="1" dirty="0" err="1"/>
              <a:t>mali</a:t>
            </a:r>
            <a:r>
              <a:rPr lang="cs-CZ" sz="2000" i="1" dirty="0"/>
              <a:t> </a:t>
            </a:r>
            <a:r>
              <a:rPr lang="cs-CZ" sz="2000" i="1" dirty="0" err="1"/>
              <a:t>zohľadniť</a:t>
            </a:r>
            <a:r>
              <a:rPr lang="cs-CZ" sz="2000" i="1" dirty="0"/>
              <a:t> </a:t>
            </a:r>
            <a:r>
              <a:rPr lang="cs-CZ" sz="2000" i="1" dirty="0" err="1"/>
              <a:t>riziká</a:t>
            </a:r>
            <a:r>
              <a:rPr lang="cs-CZ" sz="2000" i="1" dirty="0"/>
              <a:t> spojené so </a:t>
            </a:r>
            <a:r>
              <a:rPr lang="cs-CZ" sz="2000" i="1" dirty="0" err="1"/>
              <a:t>spracúvaním</a:t>
            </a:r>
            <a:r>
              <a:rPr lang="cs-CZ" sz="2000" i="1" dirty="0"/>
              <a:t> </a:t>
            </a:r>
            <a:r>
              <a:rPr lang="cs-CZ" sz="2000" i="1" dirty="0" err="1"/>
              <a:t>osobných</a:t>
            </a:r>
            <a:r>
              <a:rPr lang="cs-CZ" sz="2000" i="1" dirty="0"/>
              <a:t> </a:t>
            </a:r>
            <a:r>
              <a:rPr lang="cs-CZ" sz="2000" i="1" dirty="0" err="1"/>
              <a:t>údajov</a:t>
            </a:r>
            <a:r>
              <a:rPr lang="cs-CZ" sz="2000" i="1" dirty="0"/>
              <a:t>, </a:t>
            </a:r>
            <a:r>
              <a:rPr lang="cs-CZ" sz="2000" i="1" dirty="0" err="1"/>
              <a:t>ako</a:t>
            </a:r>
            <a:r>
              <a:rPr lang="cs-CZ" sz="2000" i="1" dirty="0"/>
              <a:t> sú </a:t>
            </a:r>
            <a:r>
              <a:rPr lang="cs-CZ" sz="2000" i="1" dirty="0" err="1"/>
              <a:t>napríklad</a:t>
            </a:r>
            <a:r>
              <a:rPr lang="cs-CZ" sz="2000" i="1" dirty="0"/>
              <a:t> náhodné </a:t>
            </a:r>
            <a:r>
              <a:rPr lang="cs-CZ" sz="2000" i="1" dirty="0" err="1"/>
              <a:t>alebo</a:t>
            </a:r>
            <a:r>
              <a:rPr lang="cs-CZ" sz="2000" i="1" dirty="0"/>
              <a:t> nezákonné </a:t>
            </a:r>
            <a:r>
              <a:rPr lang="cs-CZ" sz="2000" b="1" i="1" dirty="0" err="1"/>
              <a:t>zničenie</a:t>
            </a:r>
            <a:r>
              <a:rPr lang="cs-CZ" sz="2000" b="1" i="1" dirty="0"/>
              <a:t>, </a:t>
            </a:r>
            <a:r>
              <a:rPr lang="cs-CZ" sz="2000" b="1" i="1" dirty="0" err="1"/>
              <a:t>strata</a:t>
            </a:r>
            <a:r>
              <a:rPr lang="cs-CZ" sz="2000" b="1" i="1" dirty="0"/>
              <a:t>, </a:t>
            </a:r>
            <a:r>
              <a:rPr lang="cs-CZ" sz="2000" b="1" i="1" dirty="0" err="1"/>
              <a:t>zmena</a:t>
            </a:r>
            <a:r>
              <a:rPr lang="cs-CZ" sz="2000" i="1" dirty="0"/>
              <a:t>, </a:t>
            </a:r>
            <a:r>
              <a:rPr lang="cs-CZ" sz="2000" b="1" i="1" dirty="0" err="1"/>
              <a:t>neoprávnené</a:t>
            </a:r>
            <a:r>
              <a:rPr lang="cs-CZ" sz="2000" b="1" i="1" dirty="0"/>
              <a:t> </a:t>
            </a:r>
            <a:r>
              <a:rPr lang="cs-CZ" sz="2000" b="1" i="1" dirty="0" err="1"/>
              <a:t>poskytnutie</a:t>
            </a:r>
            <a:r>
              <a:rPr lang="cs-CZ" sz="2000" b="1" i="1" dirty="0"/>
              <a:t> </a:t>
            </a:r>
            <a:r>
              <a:rPr lang="cs-CZ" sz="2000" i="1" dirty="0" err="1"/>
              <a:t>prenášaných</a:t>
            </a:r>
            <a:r>
              <a:rPr lang="cs-CZ" sz="2000" i="1" dirty="0"/>
              <a:t>, uchovávaných </a:t>
            </a:r>
            <a:r>
              <a:rPr lang="cs-CZ" sz="2000" i="1" dirty="0" err="1"/>
              <a:t>alebo</a:t>
            </a:r>
            <a:r>
              <a:rPr lang="cs-CZ" sz="2000" i="1" dirty="0"/>
              <a:t> </a:t>
            </a:r>
            <a:r>
              <a:rPr lang="cs-CZ" sz="2000" i="1" dirty="0" err="1"/>
              <a:t>inak</a:t>
            </a:r>
            <a:r>
              <a:rPr lang="cs-CZ" sz="2000" i="1" dirty="0"/>
              <a:t> </a:t>
            </a:r>
            <a:r>
              <a:rPr lang="cs-CZ" sz="2000" i="1" dirty="0" err="1"/>
              <a:t>spracúvaných</a:t>
            </a:r>
            <a:r>
              <a:rPr lang="cs-CZ" sz="2000" i="1" dirty="0"/>
              <a:t> </a:t>
            </a:r>
            <a:r>
              <a:rPr lang="cs-CZ" sz="2000" i="1" dirty="0" err="1"/>
              <a:t>osobných</a:t>
            </a:r>
            <a:r>
              <a:rPr lang="cs-CZ" sz="2000" i="1" dirty="0"/>
              <a:t> </a:t>
            </a:r>
            <a:r>
              <a:rPr lang="cs-CZ" sz="2000" i="1" dirty="0" err="1"/>
              <a:t>údajov</a:t>
            </a:r>
            <a:r>
              <a:rPr lang="cs-CZ" sz="2000" i="1" dirty="0"/>
              <a:t> </a:t>
            </a:r>
            <a:r>
              <a:rPr lang="cs-CZ" sz="2000" i="1" dirty="0" err="1"/>
              <a:t>alebo</a:t>
            </a:r>
            <a:r>
              <a:rPr lang="cs-CZ" sz="2000" i="1" dirty="0"/>
              <a:t> </a:t>
            </a:r>
            <a:r>
              <a:rPr lang="cs-CZ" sz="2000" b="1" i="1" dirty="0" err="1"/>
              <a:t>neoprávnený</a:t>
            </a:r>
            <a:r>
              <a:rPr lang="cs-CZ" sz="2000" b="1" i="1" dirty="0"/>
              <a:t> </a:t>
            </a:r>
            <a:r>
              <a:rPr lang="cs-CZ" sz="2000" b="1" i="1" dirty="0" err="1"/>
              <a:t>prístup</a:t>
            </a:r>
            <a:r>
              <a:rPr lang="cs-CZ" sz="2000" b="1" i="1" dirty="0"/>
              <a:t> </a:t>
            </a:r>
            <a:r>
              <a:rPr lang="cs-CZ" sz="2000" i="1" dirty="0"/>
              <a:t>k nim </a:t>
            </a:r>
            <a:r>
              <a:rPr lang="sk-SK" sz="2000" i="1" dirty="0"/>
              <a:t>“</a:t>
            </a:r>
            <a:endParaRPr lang="sk-SK" sz="2000" dirty="0">
              <a:latin typeface="Calibri" panose="020F0502020204030204" pitchFamily="34" charset="0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734760" y="246780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b="1" cap="all" dirty="0" err="1">
                <a:solidFill>
                  <a:srgbClr val="005B94"/>
                </a:solidFill>
                <a:latin typeface="Calibri"/>
              </a:rPr>
              <a:t>Osobné</a:t>
            </a:r>
            <a:r>
              <a:rPr lang="cs-CZ" sz="4400" b="1" cap="all" dirty="0">
                <a:solidFill>
                  <a:srgbClr val="005B94"/>
                </a:solidFill>
                <a:latin typeface="Calibri"/>
              </a:rPr>
              <a:t> údaje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60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9408" y="2103"/>
            <a:ext cx="9153408" cy="5141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39000">
                <a:schemeClr val="bg1">
                  <a:lumMod val="75000"/>
                  <a:tint val="44500"/>
                  <a:satMod val="160000"/>
                  <a:alpha val="40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3" name="TextShape 3"/>
          <p:cNvSpPr txBox="1"/>
          <p:nvPr/>
        </p:nvSpPr>
        <p:spPr>
          <a:xfrm>
            <a:off x="734760" y="1059582"/>
            <a:ext cx="4269288" cy="37444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Analýza a riadenie rizík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Implementácia opatrení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D</a:t>
            </a:r>
            <a:r>
              <a:rPr lang="cs-CZ" sz="3000" dirty="0" err="1">
                <a:latin typeface="Calibri" panose="020F0502020204030204" pitchFamily="34" charset="0"/>
              </a:rPr>
              <a:t>ôvernosť</a:t>
            </a:r>
            <a:endParaRPr lang="cs-CZ" sz="3000" dirty="0"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</a:rPr>
              <a:t>Integrita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000" dirty="0" err="1">
                <a:latin typeface="Calibri" panose="020F0502020204030204" pitchFamily="34" charset="0"/>
              </a:rPr>
              <a:t>Dostupnosť</a:t>
            </a:r>
            <a:endParaRPr lang="cs-CZ" sz="3000" dirty="0">
              <a:latin typeface="Calibri" panose="020F0502020204030204" pitchFamily="34" charset="0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734760" y="246780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b="1" cap="all" dirty="0" err="1">
                <a:solidFill>
                  <a:srgbClr val="005B94"/>
                </a:solidFill>
                <a:latin typeface="Calibri"/>
              </a:rPr>
              <a:t>Bezpečnosť</a:t>
            </a:r>
            <a:r>
              <a:rPr lang="cs-CZ" sz="4400" b="1" cap="all" dirty="0">
                <a:solidFill>
                  <a:srgbClr val="005B94"/>
                </a:solidFill>
                <a:latin typeface="Calibri"/>
              </a:rPr>
              <a:t> - </a:t>
            </a:r>
            <a:r>
              <a:rPr lang="cs-CZ" sz="4400" b="1" cap="all" dirty="0" err="1">
                <a:solidFill>
                  <a:srgbClr val="005B94"/>
                </a:solidFill>
                <a:latin typeface="Calibri"/>
              </a:rPr>
              <a:t>požiadavky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5148064" y="1708378"/>
            <a:ext cx="36004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000" dirty="0" err="1">
                <a:latin typeface="Calibri" panose="020F0502020204030204" pitchFamily="34" charset="0"/>
              </a:rPr>
              <a:t>Minimalizácia</a:t>
            </a:r>
            <a:r>
              <a:rPr lang="cs-CZ" sz="3000" dirty="0">
                <a:latin typeface="Calibri" panose="020F0502020204030204" pitchFamily="34" charset="0"/>
              </a:rPr>
              <a:t> dát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000" dirty="0" err="1">
                <a:latin typeface="Calibri" panose="020F0502020204030204" pitchFamily="34" charset="0"/>
              </a:rPr>
              <a:t>Pseudonymizácia</a:t>
            </a:r>
            <a:endParaRPr lang="cs-CZ" sz="30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000" dirty="0" err="1">
                <a:latin typeface="Calibri" panose="020F0502020204030204" pitchFamily="34" charset="0"/>
              </a:rPr>
              <a:t>Šifrovanie</a:t>
            </a:r>
            <a:r>
              <a:rPr lang="cs-CZ" sz="3000" dirty="0">
                <a:latin typeface="Calibri" panose="020F0502020204030204" pitchFamily="34" charset="0"/>
              </a:rPr>
              <a:t> (?)</a:t>
            </a:r>
            <a:endParaRPr lang="sk-SK" sz="3000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91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Obrázek 19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" y="771550"/>
            <a:ext cx="9137904" cy="6096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sp>
        <p:nvSpPr>
          <p:cNvPr id="7" name="CustomShape 1"/>
          <p:cNvSpPr/>
          <p:nvPr/>
        </p:nvSpPr>
        <p:spPr>
          <a:xfrm>
            <a:off x="180" y="745065"/>
            <a:ext cx="9144000" cy="4779013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57000">
                <a:schemeClr val="bg1">
                  <a:alpha val="84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TextShape 2"/>
          <p:cNvSpPr txBox="1"/>
          <p:nvPr/>
        </p:nvSpPr>
        <p:spPr>
          <a:xfrm>
            <a:off x="715680" y="248130"/>
            <a:ext cx="6988320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1" strike="noStrike" cap="all" dirty="0">
                <a:solidFill>
                  <a:srgbClr val="005B94"/>
                </a:solidFill>
                <a:latin typeface="Calibri"/>
              </a:rPr>
              <a:t>SAFETICA TECHNOLOGIES</a:t>
            </a:r>
            <a:endParaRPr dirty="0"/>
          </a:p>
        </p:txBody>
      </p:sp>
      <p:sp>
        <p:nvSpPr>
          <p:cNvPr id="198" name="TextShape 3"/>
          <p:cNvSpPr txBox="1"/>
          <p:nvPr/>
        </p:nvSpPr>
        <p:spPr>
          <a:xfrm>
            <a:off x="1080000" y="1203598"/>
            <a:ext cx="7812480" cy="494815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rgbClr val="000000"/>
                </a:solidFill>
                <a:latin typeface="Calibri" pitchFamily="34" charset="0"/>
              </a:rPr>
              <a:t>Česká </a:t>
            </a:r>
            <a:r>
              <a:rPr lang="cs-CZ" sz="2900" dirty="0" err="1">
                <a:solidFill>
                  <a:srgbClr val="000000"/>
                </a:solidFill>
                <a:latin typeface="Calibri" pitchFamily="34" charset="0"/>
              </a:rPr>
              <a:t>spoločnosť</a:t>
            </a:r>
            <a:endParaRPr lang="cs-CZ" sz="2900" dirty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rgbClr val="000000"/>
                </a:solidFill>
                <a:latin typeface="Calibri" pitchFamily="34" charset="0"/>
              </a:rPr>
              <a:t>65 </a:t>
            </a:r>
            <a:r>
              <a:rPr lang="cs-CZ" sz="2900" dirty="0" err="1">
                <a:solidFill>
                  <a:srgbClr val="000000"/>
                </a:solidFill>
                <a:latin typeface="Calibri" pitchFamily="34" charset="0"/>
              </a:rPr>
              <a:t>zamestnancov</a:t>
            </a:r>
            <a:endParaRPr lang="sk-SK" sz="2900" dirty="0">
              <a:latin typeface="Calibri" pitchFamily="34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sz="2900" strike="noStrike" dirty="0">
                <a:solidFill>
                  <a:srgbClr val="000000"/>
                </a:solidFill>
                <a:latin typeface="Calibri" pitchFamily="34" charset="0"/>
              </a:rPr>
              <a:t>Vývoj bezpečnostných riešení od 2009</a:t>
            </a:r>
            <a:endParaRPr lang="sk-SK" sz="2900" dirty="0">
              <a:latin typeface="Calibri" pitchFamily="34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rgbClr val="000000"/>
                </a:solidFill>
                <a:latin typeface="Calibri" pitchFamily="34" charset="0"/>
              </a:rPr>
              <a:t>50 </a:t>
            </a:r>
            <a:r>
              <a:rPr lang="en-US" sz="2900" dirty="0">
                <a:solidFill>
                  <a:srgbClr val="000000"/>
                </a:solidFill>
                <a:latin typeface="Calibri" pitchFamily="34" charset="0"/>
              </a:rPr>
              <a:t>000</a:t>
            </a:r>
            <a:r>
              <a:rPr lang="cs-CZ" sz="2900" dirty="0">
                <a:solidFill>
                  <a:srgbClr val="000000"/>
                </a:solidFill>
                <a:latin typeface="Calibri" pitchFamily="34" charset="0"/>
              </a:rPr>
              <a:t>+</a:t>
            </a:r>
            <a:r>
              <a:rPr lang="en-US" sz="29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900" dirty="0" err="1">
                <a:solidFill>
                  <a:srgbClr val="000000"/>
                </a:solidFill>
                <a:latin typeface="Calibri" pitchFamily="34" charset="0"/>
              </a:rPr>
              <a:t>chránených</a:t>
            </a:r>
            <a:r>
              <a:rPr lang="cs-CZ" sz="29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900" dirty="0" err="1">
                <a:solidFill>
                  <a:srgbClr val="000000"/>
                </a:solidFill>
                <a:latin typeface="Calibri" pitchFamily="34" charset="0"/>
              </a:rPr>
              <a:t>zariadení</a:t>
            </a:r>
            <a:r>
              <a:rPr lang="cs-CZ" sz="2900" dirty="0">
                <a:solidFill>
                  <a:srgbClr val="000000"/>
                </a:solidFill>
                <a:latin typeface="Calibri" pitchFamily="34" charset="0"/>
              </a:rPr>
              <a:t> v 5</a:t>
            </a:r>
            <a:r>
              <a:rPr lang="en-US" sz="2900" dirty="0">
                <a:solidFill>
                  <a:srgbClr val="000000"/>
                </a:solidFill>
                <a:latin typeface="Calibri" pitchFamily="34" charset="0"/>
              </a:rPr>
              <a:t>0 </a:t>
            </a:r>
            <a:r>
              <a:rPr lang="cs-CZ" sz="2900" dirty="0" err="1">
                <a:solidFill>
                  <a:srgbClr val="000000"/>
                </a:solidFill>
                <a:latin typeface="Calibri" pitchFamily="34" charset="0"/>
              </a:rPr>
              <a:t>štátoch</a:t>
            </a:r>
            <a:r>
              <a:rPr lang="cs-CZ" sz="29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900" dirty="0" err="1">
                <a:solidFill>
                  <a:srgbClr val="000000"/>
                </a:solidFill>
                <a:latin typeface="Calibri" pitchFamily="34" charset="0"/>
              </a:rPr>
              <a:t>sveta</a:t>
            </a:r>
            <a:endParaRPr lang="cs-CZ" sz="29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9408" y="2103"/>
            <a:ext cx="9153408" cy="5141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39000">
                <a:schemeClr val="bg1">
                  <a:lumMod val="75000"/>
                  <a:tint val="44500"/>
                  <a:satMod val="160000"/>
                  <a:alpha val="40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2" name="TextShape 2"/>
          <p:cNvSpPr txBox="1"/>
          <p:nvPr/>
        </p:nvSpPr>
        <p:spPr>
          <a:xfrm>
            <a:off x="745435" y="2075866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b="1" cap="all" dirty="0" err="1">
                <a:solidFill>
                  <a:srgbClr val="005B94"/>
                </a:solidFill>
                <a:latin typeface="Calibri"/>
              </a:rPr>
              <a:t>Technológie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16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9408" y="2103"/>
            <a:ext cx="9153408" cy="5141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39000">
                <a:schemeClr val="bg1">
                  <a:lumMod val="75000"/>
                  <a:tint val="44500"/>
                  <a:satMod val="160000"/>
                  <a:alpha val="40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3" name="TextShape 3"/>
          <p:cNvSpPr txBox="1"/>
          <p:nvPr/>
        </p:nvSpPr>
        <p:spPr>
          <a:xfrm>
            <a:off x="1083256" y="1059582"/>
            <a:ext cx="6873120" cy="37444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Odhalí chyby zamestnancov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Nájde riziká v ľuďoch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Odchádzajúci zamestnanci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Odhalí procesné nedostatky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Uloženie, prenos a práca s dátami</a:t>
            </a:r>
            <a:endParaRPr sz="3000" dirty="0">
              <a:latin typeface="Calibri" panose="020F0502020204030204" pitchFamily="34" charset="0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734760" y="246780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1" cap="all" dirty="0">
                <a:solidFill>
                  <a:srgbClr val="005B94"/>
                </a:solidFill>
                <a:latin typeface="Calibri"/>
              </a:rPr>
              <a:t>Audit</a:t>
            </a:r>
            <a:endParaRPr lang="cs-CZ" dirty="0"/>
          </a:p>
        </p:txBody>
      </p:sp>
      <p:pic>
        <p:nvPicPr>
          <p:cNvPr id="14338" name="Picture 2" descr="C:\Users\matej.zachar\AppData\Local\Microsoft\Windows\INetCache\IE\WVOHATT2\TheStructorr-magnifying-glas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15" y="2281559"/>
            <a:ext cx="1300461" cy="130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896" y="-164554"/>
            <a:ext cx="9202408" cy="5749189"/>
          </a:xfrm>
          <a:prstGeom prst="rect">
            <a:avLst/>
          </a:prstGeom>
        </p:spPr>
      </p:pic>
      <p:sp>
        <p:nvSpPr>
          <p:cNvPr id="8" name="CustomShape 1"/>
          <p:cNvSpPr/>
          <p:nvPr/>
        </p:nvSpPr>
        <p:spPr>
          <a:xfrm>
            <a:off x="-21896" y="-177868"/>
            <a:ext cx="9202408" cy="7286122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57000">
                <a:schemeClr val="bg1">
                  <a:alpha val="84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TextShape 3"/>
          <p:cNvSpPr txBox="1"/>
          <p:nvPr/>
        </p:nvSpPr>
        <p:spPr>
          <a:xfrm>
            <a:off x="1083256" y="1059582"/>
            <a:ext cx="6873120" cy="37444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V 95% prípad</a:t>
            </a:r>
            <a:r>
              <a:rPr lang="cs-CZ" sz="3000" dirty="0">
                <a:latin typeface="Calibri" panose="020F0502020204030204" pitchFamily="34" charset="0"/>
              </a:rPr>
              <a:t>ov</a:t>
            </a:r>
            <a:r>
              <a:rPr lang="sk-SK" sz="3000" dirty="0">
                <a:latin typeface="Calibri" panose="020F0502020204030204" pitchFamily="34" charset="0"/>
              </a:rPr>
              <a:t> - problém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Občianske </a:t>
            </a:r>
            <a:r>
              <a:rPr lang="sk-SK" sz="3000" dirty="0" err="1">
                <a:latin typeface="Calibri" panose="020F0502020204030204" pitchFamily="34" charset="0"/>
              </a:rPr>
              <a:t>pr</a:t>
            </a:r>
            <a:r>
              <a:rPr lang="cs-CZ" sz="3000" dirty="0" err="1">
                <a:latin typeface="Calibri" panose="020F0502020204030204" pitchFamily="34" charset="0"/>
              </a:rPr>
              <a:t>eukazy</a:t>
            </a:r>
            <a:r>
              <a:rPr lang="cs-CZ" sz="3000" dirty="0">
                <a:latin typeface="Calibri" panose="020F0502020204030204" pitchFamily="34" charset="0"/>
              </a:rPr>
              <a:t> na </a:t>
            </a:r>
            <a:r>
              <a:rPr lang="cs-CZ" sz="3000" dirty="0" err="1">
                <a:latin typeface="Calibri" panose="020F0502020204030204" pitchFamily="34" charset="0"/>
              </a:rPr>
              <a:t>uložto</a:t>
            </a:r>
            <a:endParaRPr lang="cs-CZ" sz="3000" dirty="0">
              <a:latin typeface="Calibri" panose="020F0502020204030204" pitchFamily="34" charset="0"/>
            </a:endParaRP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000" dirty="0" err="1">
                <a:latin typeface="Calibri" panose="020F0502020204030204" pitchFamily="34" charset="0"/>
              </a:rPr>
              <a:t>Zmluvy</a:t>
            </a:r>
            <a:r>
              <a:rPr lang="cs-CZ" sz="3000" dirty="0">
                <a:latin typeface="Calibri" panose="020F0502020204030204" pitchFamily="34" charset="0"/>
              </a:rPr>
              <a:t> na </a:t>
            </a:r>
            <a:r>
              <a:rPr lang="cs-CZ" sz="3000" dirty="0" err="1">
                <a:latin typeface="Calibri" panose="020F0502020204030204" pitchFamily="34" charset="0"/>
              </a:rPr>
              <a:t>osobnom</a:t>
            </a:r>
            <a:r>
              <a:rPr lang="cs-CZ" sz="3000" dirty="0">
                <a:latin typeface="Calibri" panose="020F0502020204030204" pitchFamily="34" charset="0"/>
              </a:rPr>
              <a:t> cloude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000" dirty="0" err="1">
                <a:latin typeface="Calibri" panose="020F0502020204030204" pitchFamily="34" charset="0"/>
              </a:rPr>
              <a:t>Výrobné</a:t>
            </a:r>
            <a:r>
              <a:rPr lang="cs-CZ" sz="3000" dirty="0">
                <a:latin typeface="Calibri" panose="020F0502020204030204" pitchFamily="34" charset="0"/>
              </a:rPr>
              <a:t> plány na </a:t>
            </a:r>
            <a:r>
              <a:rPr lang="cs-CZ" sz="3000" dirty="0" err="1">
                <a:latin typeface="Calibri" panose="020F0502020204030204" pitchFamily="34" charset="0"/>
              </a:rPr>
              <a:t>flash</a:t>
            </a:r>
            <a:r>
              <a:rPr lang="cs-CZ" sz="3000" dirty="0">
                <a:latin typeface="Calibri" panose="020F0502020204030204" pitchFamily="34" charset="0"/>
              </a:rPr>
              <a:t> disku</a:t>
            </a:r>
          </a:p>
        </p:txBody>
      </p:sp>
      <p:sp>
        <p:nvSpPr>
          <p:cNvPr id="202" name="TextShape 2"/>
          <p:cNvSpPr txBox="1"/>
          <p:nvPr/>
        </p:nvSpPr>
        <p:spPr>
          <a:xfrm>
            <a:off x="734760" y="246780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1" cap="all" dirty="0">
                <a:solidFill>
                  <a:srgbClr val="005B94"/>
                </a:solidFill>
                <a:latin typeface="Calibri"/>
              </a:rPr>
              <a:t>Audit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063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9408" y="2103"/>
            <a:ext cx="9153408" cy="5141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39000">
                <a:schemeClr val="bg1">
                  <a:lumMod val="75000"/>
                  <a:tint val="44500"/>
                  <a:satMod val="160000"/>
                  <a:alpha val="40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3" name="TextShape 3"/>
          <p:cNvSpPr txBox="1"/>
          <p:nvPr/>
        </p:nvSpPr>
        <p:spPr>
          <a:xfrm>
            <a:off x="1083256" y="1059582"/>
            <a:ext cx="6873120" cy="37444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3000" dirty="0">
              <a:latin typeface="Calibri" panose="020F0502020204030204" pitchFamily="34" charset="0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734760" y="246780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1" cap="all" dirty="0">
                <a:solidFill>
                  <a:srgbClr val="005B94"/>
                </a:solidFill>
                <a:latin typeface="Calibri"/>
              </a:rPr>
              <a:t>Audit, audit...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9408" y="2103"/>
            <a:ext cx="9153408" cy="5141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39000">
                <a:schemeClr val="bg1">
                  <a:lumMod val="75000"/>
                  <a:tint val="44500"/>
                  <a:satMod val="160000"/>
                  <a:alpha val="40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3" name="TextShape 3"/>
          <p:cNvSpPr txBox="1"/>
          <p:nvPr/>
        </p:nvSpPr>
        <p:spPr>
          <a:xfrm>
            <a:off x="1083256" y="1059582"/>
            <a:ext cx="6873120" cy="37444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Disky – pevné a externé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TPM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 err="1">
                <a:latin typeface="Calibri" panose="020F0502020204030204" pitchFamily="34" charset="0"/>
              </a:rPr>
              <a:t>BitLocker</a:t>
            </a:r>
            <a:endParaRPr lang="sk-SK" sz="3000" dirty="0">
              <a:latin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Komunikačné kanály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Samotné dôležité dáta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3000" dirty="0">
              <a:latin typeface="Calibri" panose="020F0502020204030204" pitchFamily="34" charset="0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734760" y="246780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1" cap="all" dirty="0">
                <a:solidFill>
                  <a:srgbClr val="005B94"/>
                </a:solidFill>
                <a:latin typeface="Calibri"/>
              </a:rPr>
              <a:t>Šifrovanie</a:t>
            </a:r>
            <a:endParaRPr lang="cs-CZ" dirty="0"/>
          </a:p>
        </p:txBody>
      </p:sp>
      <p:pic>
        <p:nvPicPr>
          <p:cNvPr id="64513" name="Picture 1" descr="C:\Users\Matík\AppData\Local\Microsoft\Windows\INetCache\IE\AG53XY2M\encryptio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19622"/>
            <a:ext cx="2952327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191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9408" y="2103"/>
            <a:ext cx="9153408" cy="5141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39000">
                <a:schemeClr val="bg1">
                  <a:lumMod val="75000"/>
                  <a:tint val="44500"/>
                  <a:satMod val="160000"/>
                  <a:alpha val="40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3" name="TextShape 3"/>
          <p:cNvSpPr txBox="1"/>
          <p:nvPr/>
        </p:nvSpPr>
        <p:spPr>
          <a:xfrm>
            <a:off x="1083256" y="1059582"/>
            <a:ext cx="6873120" cy="37444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 err="1">
                <a:latin typeface="Calibri" panose="020F0502020204030204" pitchFamily="34" charset="0"/>
              </a:rPr>
              <a:t>Obmezenie</a:t>
            </a:r>
            <a:r>
              <a:rPr lang="sk-SK" sz="3000" dirty="0">
                <a:latin typeface="Calibri" panose="020F0502020204030204" pitchFamily="34" charset="0"/>
              </a:rPr>
              <a:t> rizikových ciest toku dát</a:t>
            </a:r>
          </a:p>
        </p:txBody>
      </p:sp>
      <p:sp>
        <p:nvSpPr>
          <p:cNvPr id="202" name="TextShape 2"/>
          <p:cNvSpPr txBox="1"/>
          <p:nvPr/>
        </p:nvSpPr>
        <p:spPr>
          <a:xfrm>
            <a:off x="734760" y="246780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1" cap="all" dirty="0">
                <a:solidFill>
                  <a:srgbClr val="005B94"/>
                </a:solidFill>
                <a:latin typeface="Calibri"/>
              </a:rPr>
              <a:t>Riešenie pre perimeter</a:t>
            </a:r>
            <a:endParaRPr lang="cs-CZ" dirty="0"/>
          </a:p>
        </p:txBody>
      </p:sp>
      <p:pic>
        <p:nvPicPr>
          <p:cNvPr id="5" name="Picture 2" descr="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50" y="2000757"/>
            <a:ext cx="4289180" cy="303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91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9408" y="2103"/>
            <a:ext cx="9153408" cy="5141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39000">
                <a:schemeClr val="bg1">
                  <a:lumMod val="75000"/>
                  <a:tint val="44500"/>
                  <a:satMod val="160000"/>
                  <a:alpha val="40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3" name="TextShape 3"/>
          <p:cNvSpPr txBox="1"/>
          <p:nvPr/>
        </p:nvSpPr>
        <p:spPr>
          <a:xfrm>
            <a:off x="1083256" y="1059582"/>
            <a:ext cx="7305168" cy="37444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Šifrované emaily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Šifrované správy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Šifrované úložiská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Privátny </a:t>
            </a:r>
            <a:r>
              <a:rPr lang="sk-SK" sz="3000" dirty="0" err="1">
                <a:latin typeface="Calibri" panose="020F0502020204030204" pitchFamily="34" charset="0"/>
              </a:rPr>
              <a:t>cloud</a:t>
            </a:r>
            <a:endParaRPr lang="sk-SK" sz="3000" dirty="0">
              <a:latin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FTP</a:t>
            </a:r>
          </a:p>
        </p:txBody>
      </p:sp>
      <p:sp>
        <p:nvSpPr>
          <p:cNvPr id="202" name="TextShape 2"/>
          <p:cNvSpPr txBox="1"/>
          <p:nvPr/>
        </p:nvSpPr>
        <p:spPr>
          <a:xfrm>
            <a:off x="734760" y="246780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1" cap="all" dirty="0">
                <a:solidFill>
                  <a:srgbClr val="005B94"/>
                </a:solidFill>
                <a:latin typeface="Calibri"/>
              </a:rPr>
              <a:t>Bezpečná </a:t>
            </a:r>
            <a:r>
              <a:rPr lang="sk-SK" sz="4400" b="1" cap="all" dirty="0" err="1">
                <a:solidFill>
                  <a:srgbClr val="005B94"/>
                </a:solidFill>
                <a:latin typeface="Calibri"/>
              </a:rPr>
              <a:t>vým</a:t>
            </a:r>
            <a:r>
              <a:rPr lang="cs-CZ" sz="4400" b="1" cap="all" dirty="0">
                <a:solidFill>
                  <a:srgbClr val="005B94"/>
                </a:solidFill>
                <a:latin typeface="Calibri"/>
              </a:rPr>
              <a:t>e</a:t>
            </a:r>
            <a:r>
              <a:rPr lang="sk-SK" sz="4400" b="1" cap="all" dirty="0">
                <a:solidFill>
                  <a:srgbClr val="005B94"/>
                </a:solidFill>
                <a:latin typeface="Calibri"/>
              </a:rPr>
              <a:t>na dát</a:t>
            </a:r>
            <a:endParaRPr lang="cs-CZ" dirty="0"/>
          </a:p>
        </p:txBody>
      </p:sp>
      <p:pic>
        <p:nvPicPr>
          <p:cNvPr id="5" name="Picture 2" descr="http://www.velocityvoip.com/images/2014/cloud-based-voip-computing-resellers-ask-questions-for-businesses-velocity-vo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7333" l="475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6937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tej.zachar\AppData\Local\Microsoft\Windows\INetCache\IE\E7YCS6K4\emai-encryption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82" y="2896339"/>
            <a:ext cx="3353271" cy="19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spectrose.com/wp-content/uploads/2014/03/email-secret-shst-1206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125" y="3371512"/>
            <a:ext cx="2647963" cy="176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30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9408" y="2103"/>
            <a:ext cx="9153408" cy="5141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39000">
                <a:schemeClr val="bg1">
                  <a:lumMod val="75000"/>
                  <a:tint val="44500"/>
                  <a:satMod val="160000"/>
                  <a:alpha val="40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2" name="TextShape 2"/>
          <p:cNvSpPr txBox="1"/>
          <p:nvPr/>
        </p:nvSpPr>
        <p:spPr>
          <a:xfrm>
            <a:off x="734760" y="246780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1" cap="all" dirty="0" err="1">
                <a:solidFill>
                  <a:srgbClr val="005B94"/>
                </a:solidFill>
                <a:latin typeface="Calibri"/>
              </a:rPr>
              <a:t>Data</a:t>
            </a:r>
            <a:r>
              <a:rPr lang="sk-SK" sz="4400" b="1" cap="all" dirty="0">
                <a:solidFill>
                  <a:srgbClr val="005B94"/>
                </a:solidFill>
                <a:latin typeface="Calibri"/>
              </a:rPr>
              <a:t> </a:t>
            </a:r>
            <a:r>
              <a:rPr lang="sk-SK" sz="4400" b="1" cap="all" dirty="0" err="1">
                <a:solidFill>
                  <a:srgbClr val="005B94"/>
                </a:solidFill>
                <a:latin typeface="Calibri"/>
              </a:rPr>
              <a:t>Loss</a:t>
            </a:r>
            <a:r>
              <a:rPr lang="sk-SK" sz="4400" b="1" cap="all" dirty="0">
                <a:solidFill>
                  <a:srgbClr val="005B94"/>
                </a:solidFill>
                <a:latin typeface="Calibri"/>
              </a:rPr>
              <a:t> </a:t>
            </a:r>
            <a:r>
              <a:rPr lang="sk-SK" sz="4400" b="1" cap="all" dirty="0" err="1">
                <a:solidFill>
                  <a:srgbClr val="005B94"/>
                </a:solidFill>
                <a:latin typeface="Calibri"/>
              </a:rPr>
              <a:t>Prevention</a:t>
            </a:r>
            <a:endParaRPr lang="cs-CZ" dirty="0"/>
          </a:p>
        </p:txBody>
      </p:sp>
      <p:pic>
        <p:nvPicPr>
          <p:cNvPr id="5" name="Picture 4" descr="C:\Users\matej.zachar\AppData\Local\Microsoft\Windows\INetCache\Content.Outlook\JVC966E2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04" y="1131590"/>
            <a:ext cx="2636568" cy="383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8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 l="46555" t="7813" b="11136"/>
          <a:stretch/>
        </p:blipFill>
        <p:spPr>
          <a:xfrm>
            <a:off x="457200" y="920925"/>
            <a:ext cx="2057400" cy="208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/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28</a:t>
            </a:fld>
            <a:endParaRPr lang="en"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457200" y="209548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sz="2800" b="1" dirty="0" err="1">
                <a:solidFill>
                  <a:srgbClr val="06448F"/>
                </a:solidFill>
                <a:latin typeface="Roboto"/>
                <a:ea typeface="Roboto"/>
                <a:cs typeface="Roboto"/>
                <a:sym typeface="Roboto"/>
              </a:rPr>
              <a:t>Implementácie</a:t>
            </a:r>
            <a:endParaRPr lang="en" sz="2800" b="1" dirty="0">
              <a:solidFill>
                <a:srgbClr val="0644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6629378" y="3005950"/>
            <a:ext cx="2057400" cy="1565100"/>
          </a:xfrm>
          <a:prstGeom prst="rect">
            <a:avLst/>
          </a:prstGeom>
          <a:solidFill>
            <a:srgbClr val="05418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4571985" y="3005950"/>
            <a:ext cx="2057400" cy="1565100"/>
          </a:xfrm>
          <a:prstGeom prst="rect">
            <a:avLst/>
          </a:prstGeom>
          <a:solidFill>
            <a:srgbClr val="0C53A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2514592" y="3005950"/>
            <a:ext cx="2057399" cy="1565100"/>
          </a:xfrm>
          <a:prstGeom prst="rect">
            <a:avLst/>
          </a:prstGeom>
          <a:solidFill>
            <a:srgbClr val="79A7C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457200" y="3005950"/>
            <a:ext cx="2057400" cy="1565100"/>
          </a:xfrm>
          <a:prstGeom prst="rect">
            <a:avLst/>
          </a:prstGeom>
          <a:solidFill>
            <a:srgbClr val="D9E0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 txBox="1"/>
          <p:nvPr/>
        </p:nvSpPr>
        <p:spPr>
          <a:xfrm>
            <a:off x="536425" y="3406725"/>
            <a:ext cx="1899000" cy="1076400"/>
          </a:xfrm>
          <a:prstGeom prst="rect">
            <a:avLst/>
          </a:prstGeom>
          <a:solidFill>
            <a:srgbClr val="FFFFFF">
              <a:alpha val="82690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Automotive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2593792" y="3406725"/>
            <a:ext cx="1898999" cy="1076400"/>
          </a:xfrm>
          <a:prstGeom prst="rect">
            <a:avLst/>
          </a:prstGeom>
          <a:solidFill>
            <a:srgbClr val="FFFFFF">
              <a:alpha val="82690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Manufacturing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4651185" y="3406725"/>
            <a:ext cx="1899000" cy="1076400"/>
          </a:xfrm>
          <a:prstGeom prst="rect">
            <a:avLst/>
          </a:prstGeom>
          <a:solidFill>
            <a:srgbClr val="FFFFFF">
              <a:alpha val="82690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Engineering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6708578" y="3406725"/>
            <a:ext cx="1899000" cy="1076400"/>
          </a:xfrm>
          <a:prstGeom prst="rect">
            <a:avLst/>
          </a:prstGeom>
          <a:solidFill>
            <a:srgbClr val="FFFFFF">
              <a:alpha val="82690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Telco</a:t>
            </a: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4">
            <a:alphaModFix/>
          </a:blip>
          <a:srcRect l="43966" r="10819"/>
          <a:stretch/>
        </p:blipFill>
        <p:spPr>
          <a:xfrm>
            <a:off x="4536349" y="922774"/>
            <a:ext cx="2133599" cy="20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5">
            <a:alphaModFix/>
          </a:blip>
          <a:srcRect l="8368" r="34429"/>
          <a:stretch/>
        </p:blipFill>
        <p:spPr>
          <a:xfrm>
            <a:off x="6629375" y="920437"/>
            <a:ext cx="2057400" cy="208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 descr="Safetica-basic-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" y="4517850"/>
            <a:ext cx="19050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 rotWithShape="1">
          <a:blip r:embed="rId7">
            <a:alphaModFix/>
          </a:blip>
          <a:srcRect l="12194" r="32172"/>
          <a:stretch/>
        </p:blipFill>
        <p:spPr>
          <a:xfrm>
            <a:off x="2514600" y="920437"/>
            <a:ext cx="2057400" cy="208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058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144" y="0"/>
            <a:ext cx="10297144" cy="6864763"/>
          </a:xfrm>
          <a:prstGeom prst="rect">
            <a:avLst/>
          </a:prstGeom>
        </p:spPr>
      </p:pic>
      <p:sp>
        <p:nvSpPr>
          <p:cNvPr id="8" name="CustomShape 1"/>
          <p:cNvSpPr/>
          <p:nvPr/>
        </p:nvSpPr>
        <p:spPr>
          <a:xfrm rot="16200000">
            <a:off x="-3858615" y="-1035344"/>
            <a:ext cx="9144000" cy="7141166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57000">
                <a:schemeClr val="bg1">
                  <a:alpha val="84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TextShape 2"/>
          <p:cNvSpPr txBox="1"/>
          <p:nvPr/>
        </p:nvSpPr>
        <p:spPr>
          <a:xfrm>
            <a:off x="734760" y="1923678"/>
            <a:ext cx="182101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1" cap="all" dirty="0">
                <a:solidFill>
                  <a:srgbClr val="005B94"/>
                </a:solidFill>
                <a:latin typeface="Calibri"/>
              </a:rPr>
              <a:t>Q &amp; 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4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9408" y="2103"/>
            <a:ext cx="9153408" cy="5141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39000">
                <a:schemeClr val="bg1">
                  <a:lumMod val="75000"/>
                  <a:tint val="44500"/>
                  <a:satMod val="160000"/>
                  <a:alpha val="40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3" name="TextShape 3"/>
          <p:cNvSpPr txBox="1"/>
          <p:nvPr/>
        </p:nvSpPr>
        <p:spPr>
          <a:xfrm>
            <a:off x="1083256" y="1059582"/>
            <a:ext cx="6873120" cy="232225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</a:rPr>
              <a:t>Krádež citlivých </a:t>
            </a:r>
            <a:r>
              <a:rPr lang="cs-CZ" sz="3000" dirty="0" err="1">
                <a:latin typeface="Calibri" panose="020F0502020204030204" pitchFamily="34" charset="0"/>
              </a:rPr>
              <a:t>informácií</a:t>
            </a:r>
            <a:endParaRPr lang="cs-CZ" sz="3000" dirty="0">
              <a:latin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</a:rPr>
              <a:t>Omyly </a:t>
            </a:r>
            <a:r>
              <a:rPr lang="cs-CZ" sz="3000" dirty="0" err="1">
                <a:latin typeface="Calibri" panose="020F0502020204030204" pitchFamily="34" charset="0"/>
              </a:rPr>
              <a:t>zamestnancov</a:t>
            </a:r>
            <a:endParaRPr lang="cs-CZ" sz="3000" dirty="0">
              <a:latin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O</a:t>
            </a:r>
            <a:r>
              <a:rPr lang="cs-CZ" sz="3000" dirty="0" err="1">
                <a:latin typeface="Calibri" panose="020F0502020204030204" pitchFamily="34" charset="0"/>
              </a:rPr>
              <a:t>chrana</a:t>
            </a:r>
            <a:r>
              <a:rPr lang="cs-CZ" sz="3000" dirty="0">
                <a:latin typeface="Calibri" panose="020F0502020204030204" pitchFamily="34" charset="0"/>
              </a:rPr>
              <a:t> </a:t>
            </a:r>
            <a:r>
              <a:rPr lang="cs-CZ" sz="3000" dirty="0" err="1">
                <a:latin typeface="Calibri" panose="020F0502020204030204" pitchFamily="34" charset="0"/>
              </a:rPr>
              <a:t>osobných</a:t>
            </a:r>
            <a:r>
              <a:rPr lang="cs-CZ" sz="3000" dirty="0">
                <a:latin typeface="Calibri" panose="020F0502020204030204" pitchFamily="34" charset="0"/>
              </a:rPr>
              <a:t> </a:t>
            </a:r>
            <a:r>
              <a:rPr lang="cs-CZ" sz="3000" dirty="0" err="1">
                <a:latin typeface="Calibri" panose="020F0502020204030204" pitchFamily="34" charset="0"/>
              </a:rPr>
              <a:t>údajov</a:t>
            </a:r>
            <a:endParaRPr lang="cs-CZ" sz="3000" dirty="0">
              <a:latin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000" dirty="0" err="1">
                <a:latin typeface="Calibri" panose="020F0502020204030204" pitchFamily="34" charset="0"/>
              </a:rPr>
              <a:t>Neefektívne</a:t>
            </a:r>
            <a:r>
              <a:rPr lang="cs-CZ" sz="3000" dirty="0">
                <a:latin typeface="Calibri" panose="020F0502020204030204" pitchFamily="34" charset="0"/>
              </a:rPr>
              <a:t> </a:t>
            </a:r>
            <a:r>
              <a:rPr lang="cs-CZ" sz="3000" dirty="0" err="1">
                <a:latin typeface="Calibri" panose="020F0502020204030204" pitchFamily="34" charset="0"/>
              </a:rPr>
              <a:t>využitie</a:t>
            </a:r>
            <a:r>
              <a:rPr lang="cs-CZ" sz="3000" dirty="0">
                <a:latin typeface="Calibri" panose="020F0502020204030204" pitchFamily="34" charset="0"/>
              </a:rPr>
              <a:t> IT </a:t>
            </a:r>
            <a:r>
              <a:rPr lang="cs-CZ" sz="3000" dirty="0" err="1">
                <a:latin typeface="Calibri" panose="020F0502020204030204" pitchFamily="34" charset="0"/>
              </a:rPr>
              <a:t>zdrojov</a:t>
            </a:r>
            <a:endParaRPr sz="3000" dirty="0">
              <a:latin typeface="Calibri" panose="020F0502020204030204" pitchFamily="34" charset="0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734760" y="246780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b="1" cap="all" dirty="0">
                <a:solidFill>
                  <a:srgbClr val="005B94"/>
                </a:solidFill>
                <a:latin typeface="Calibri"/>
              </a:rPr>
              <a:t>S ČÍM </a:t>
            </a:r>
            <a:r>
              <a:rPr lang="cs-CZ" sz="4400" b="1" cap="all" dirty="0" err="1">
                <a:solidFill>
                  <a:srgbClr val="005B94"/>
                </a:solidFill>
                <a:latin typeface="Calibri"/>
              </a:rPr>
              <a:t>POMôŽEME</a:t>
            </a:r>
            <a:r>
              <a:rPr lang="cs-CZ" sz="4400" b="1" cap="all" dirty="0">
                <a:solidFill>
                  <a:srgbClr val="005B94"/>
                </a:solidFill>
                <a:latin typeface="Calibri"/>
              </a:rPr>
              <a:t>?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21" y="4443958"/>
            <a:ext cx="1140887" cy="32596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54" y="2559029"/>
            <a:ext cx="795040" cy="51677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66" y="4316920"/>
            <a:ext cx="2011682" cy="67403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911662"/>
            <a:ext cx="911732" cy="9001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745" y="3256600"/>
            <a:ext cx="801884" cy="154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8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9408" y="2103"/>
            <a:ext cx="9153408" cy="5141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39000">
                <a:schemeClr val="bg1">
                  <a:lumMod val="75000"/>
                  <a:tint val="44500"/>
                  <a:satMod val="160000"/>
                  <a:alpha val="40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8" name="TextShape 1"/>
          <p:cNvSpPr txBox="1"/>
          <p:nvPr/>
        </p:nvSpPr>
        <p:spPr>
          <a:xfrm>
            <a:off x="683568" y="227730"/>
            <a:ext cx="6988320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k-SK" sz="4400" b="1" strike="noStrike" cap="all" dirty="0">
                <a:solidFill>
                  <a:srgbClr val="005B94"/>
                </a:solidFill>
                <a:latin typeface="Calibri"/>
              </a:rPr>
              <a:t>Vybrané referencie</a:t>
            </a:r>
            <a:endParaRPr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6" y="1275606"/>
            <a:ext cx="887711" cy="8678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24" y="2722217"/>
            <a:ext cx="1452031" cy="10986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761" y="2218755"/>
            <a:ext cx="963170" cy="5128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94314"/>
            <a:ext cx="1001310" cy="100948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69" y="2067694"/>
            <a:ext cx="2136535" cy="83649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99983"/>
            <a:ext cx="1890790" cy="40401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04" y="3983463"/>
            <a:ext cx="1199544" cy="95582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83" y="2812004"/>
            <a:ext cx="1228577" cy="122857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86" y="1205927"/>
            <a:ext cx="2249446" cy="74300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02" y="4155926"/>
            <a:ext cx="2361942" cy="71138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11710"/>
            <a:ext cx="1688132" cy="119292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0062"/>
            <a:ext cx="2192894" cy="80968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59" y="1189588"/>
            <a:ext cx="1997388" cy="806098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4" y="2317671"/>
            <a:ext cx="691527" cy="974159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64" y="1205927"/>
            <a:ext cx="888889" cy="888889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7" y="3505105"/>
            <a:ext cx="2276911" cy="722829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948" y="1276900"/>
            <a:ext cx="1194094" cy="746944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36" y="3142014"/>
            <a:ext cx="1381880" cy="94190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86" y="3007407"/>
            <a:ext cx="907731" cy="568845"/>
          </a:xfrm>
          <a:prstGeom prst="rect">
            <a:avLst/>
          </a:prstGeom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8319" y="3549958"/>
            <a:ext cx="956853" cy="7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0811" y="4446416"/>
            <a:ext cx="1103381" cy="46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84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8198"/>
            <a:ext cx="9144000" cy="6096000"/>
          </a:xfrm>
          <a:prstGeom prst="rect">
            <a:avLst/>
          </a:prstGeom>
        </p:spPr>
      </p:pic>
      <p:sp>
        <p:nvSpPr>
          <p:cNvPr id="15" name="CustomShape 1"/>
          <p:cNvSpPr/>
          <p:nvPr/>
        </p:nvSpPr>
        <p:spPr>
          <a:xfrm>
            <a:off x="0" y="411511"/>
            <a:ext cx="9144000" cy="2952327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57000">
                <a:schemeClr val="bg1">
                  <a:alpha val="84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TextShape 1"/>
          <p:cNvSpPr txBox="1"/>
          <p:nvPr/>
        </p:nvSpPr>
        <p:spPr>
          <a:xfrm>
            <a:off x="951789" y="692715"/>
            <a:ext cx="7197840" cy="42513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sk-SK" sz="3200" b="1" strike="noStrike" cap="all" dirty="0">
                <a:solidFill>
                  <a:srgbClr val="005B94"/>
                </a:solidFill>
                <a:latin typeface="Calibri"/>
                <a:ea typeface="Tahoma"/>
              </a:rPr>
              <a:t>Ďakujeme za váš čas</a:t>
            </a:r>
            <a:endParaRPr sz="3200" dirty="0"/>
          </a:p>
        </p:txBody>
      </p:sp>
      <p:pic>
        <p:nvPicPr>
          <p:cNvPr id="17" name="Obrázek 16"/>
          <p:cNvPicPr/>
          <p:nvPr/>
        </p:nvPicPr>
        <p:blipFill>
          <a:blip r:embed="rId4" cstate="print"/>
          <a:stretch/>
        </p:blipFill>
        <p:spPr>
          <a:xfrm>
            <a:off x="2071649" y="1302368"/>
            <a:ext cx="2520280" cy="685423"/>
          </a:xfrm>
          <a:prstGeom prst="rect">
            <a:avLst/>
          </a:prstGeom>
          <a:ln>
            <a:noFill/>
          </a:ln>
        </p:spPr>
      </p:pic>
      <p:sp>
        <p:nvSpPr>
          <p:cNvPr id="18" name="Obdélník 17"/>
          <p:cNvSpPr/>
          <p:nvPr/>
        </p:nvSpPr>
        <p:spPr>
          <a:xfrm>
            <a:off x="-248" y="3147814"/>
            <a:ext cx="9324526" cy="1566173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2771800" y="325011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latin typeface="Calibri" panose="020F0502020204030204" pitchFamily="34" charset="0"/>
              </a:rPr>
              <a:t>Matej Zachar</a:t>
            </a:r>
          </a:p>
          <a:p>
            <a:pPr algn="ctr"/>
            <a:r>
              <a:rPr lang="sk-SK" sz="2400" dirty="0">
                <a:latin typeface="Calibri" panose="020F0502020204030204" pitchFamily="34" charset="0"/>
              </a:rPr>
              <a:t>Project &amp; </a:t>
            </a:r>
            <a:r>
              <a:rPr lang="sk-SK" sz="2400" dirty="0" err="1">
                <a:latin typeface="Calibri" panose="020F0502020204030204" pitchFamily="34" charset="0"/>
              </a:rPr>
              <a:t>Security</a:t>
            </a:r>
            <a:r>
              <a:rPr lang="sk-SK" sz="2400" dirty="0">
                <a:latin typeface="Calibri" panose="020F0502020204030204" pitchFamily="34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</a:rPr>
              <a:t>Manager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331789" y="4162749"/>
            <a:ext cx="2480423" cy="292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sk-SK" sz="1600" u="sng" dirty="0">
                <a:solidFill>
                  <a:srgbClr val="005B94"/>
                </a:solidFill>
                <a:latin typeface="Calibri"/>
                <a:hlinkClick r:id="rId5"/>
              </a:rPr>
              <a:t>matej.zachar@safetica.com</a:t>
            </a:r>
            <a:endParaRPr 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0" b="88800" l="3213" r="96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07222"/>
            <a:ext cx="23717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9408" y="2103"/>
            <a:ext cx="9153408" cy="5141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39000">
                <a:schemeClr val="bg1">
                  <a:lumMod val="75000"/>
                  <a:tint val="44500"/>
                  <a:satMod val="160000"/>
                  <a:alpha val="40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2" name="TextShape 2"/>
          <p:cNvSpPr txBox="1"/>
          <p:nvPr/>
        </p:nvSpPr>
        <p:spPr>
          <a:xfrm>
            <a:off x="734760" y="246780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b="1" cap="all" dirty="0">
                <a:solidFill>
                  <a:srgbClr val="005B94"/>
                </a:solidFill>
                <a:latin typeface="Calibri"/>
              </a:rPr>
              <a:t>O </a:t>
            </a:r>
            <a:r>
              <a:rPr lang="cs-CZ" sz="4400" b="1" cap="all" dirty="0" err="1">
                <a:solidFill>
                  <a:srgbClr val="005B94"/>
                </a:solidFill>
                <a:latin typeface="Calibri"/>
              </a:rPr>
              <a:t>čom</a:t>
            </a:r>
            <a:r>
              <a:rPr lang="cs-CZ" sz="4400" b="1" cap="all" dirty="0">
                <a:solidFill>
                  <a:srgbClr val="005B94"/>
                </a:solidFill>
                <a:latin typeface="Calibri"/>
              </a:rPr>
              <a:t> dnes bude </a:t>
            </a:r>
            <a:r>
              <a:rPr lang="cs-CZ" sz="4400" b="1" cap="all" dirty="0" err="1">
                <a:solidFill>
                  <a:srgbClr val="005B94"/>
                </a:solidFill>
                <a:latin typeface="Calibri"/>
              </a:rPr>
              <a:t>reč</a:t>
            </a:r>
            <a:endParaRPr lang="cs-CZ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039044"/>
            <a:ext cx="547260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98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9408" y="2103"/>
            <a:ext cx="9153408" cy="5141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39000">
                <a:schemeClr val="bg1">
                  <a:lumMod val="75000"/>
                  <a:tint val="44500"/>
                  <a:satMod val="160000"/>
                  <a:alpha val="40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3" name="TextShape 3"/>
          <p:cNvSpPr txBox="1"/>
          <p:nvPr/>
        </p:nvSpPr>
        <p:spPr>
          <a:xfrm>
            <a:off x="1083256" y="1059582"/>
            <a:ext cx="6873120" cy="37444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3000" dirty="0">
              <a:latin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Ľudská chyba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Úmyselné vynesenie dát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>
                <a:latin typeface="Calibri" panose="020F0502020204030204" pitchFamily="34" charset="0"/>
              </a:rPr>
              <a:t>Chyby v procesoch</a:t>
            </a:r>
            <a:endParaRPr sz="3000" dirty="0">
              <a:latin typeface="Calibri" panose="020F0502020204030204" pitchFamily="34" charset="0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734760" y="246780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b="1" cap="all" dirty="0">
                <a:solidFill>
                  <a:srgbClr val="005B94"/>
                </a:solidFill>
                <a:latin typeface="Calibri"/>
              </a:rPr>
              <a:t>O </a:t>
            </a:r>
            <a:r>
              <a:rPr lang="cs-CZ" sz="4400" b="1" cap="all" dirty="0" err="1">
                <a:solidFill>
                  <a:srgbClr val="005B94"/>
                </a:solidFill>
                <a:latin typeface="Calibri"/>
              </a:rPr>
              <a:t>čom</a:t>
            </a:r>
            <a:r>
              <a:rPr lang="cs-CZ" sz="4400" b="1" cap="all" dirty="0">
                <a:solidFill>
                  <a:srgbClr val="005B94"/>
                </a:solidFill>
                <a:latin typeface="Calibri"/>
              </a:rPr>
              <a:t> dnes bude </a:t>
            </a:r>
            <a:r>
              <a:rPr lang="cs-CZ" sz="4400" b="1" cap="all" dirty="0" err="1">
                <a:solidFill>
                  <a:srgbClr val="005B94"/>
                </a:solidFill>
                <a:latin typeface="Calibri"/>
              </a:rPr>
              <a:t>reč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1" b="95872" l="3814" r="96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23707"/>
            <a:ext cx="2943799" cy="221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52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9408" y="2103"/>
            <a:ext cx="9153408" cy="5141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39000">
                <a:schemeClr val="bg1">
                  <a:lumMod val="75000"/>
                  <a:tint val="44500"/>
                  <a:satMod val="160000"/>
                  <a:alpha val="40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3" name="TextShape 3"/>
          <p:cNvSpPr txBox="1"/>
          <p:nvPr/>
        </p:nvSpPr>
        <p:spPr>
          <a:xfrm>
            <a:off x="1083256" y="1059582"/>
            <a:ext cx="7089144" cy="37444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i="1" dirty="0">
                <a:latin typeface="Calibri" panose="020F0502020204030204" pitchFamily="34" charset="0"/>
              </a:rPr>
              <a:t>NHS Trust pro </a:t>
            </a:r>
            <a:r>
              <a:rPr lang="sk-SK" sz="2400" i="1" dirty="0" err="1">
                <a:latin typeface="Calibri" panose="020F0502020204030204" pitchFamily="34" charset="0"/>
              </a:rPr>
              <a:t>Chelsea</a:t>
            </a:r>
            <a:r>
              <a:rPr lang="sk-SK" sz="2400" i="1" dirty="0">
                <a:latin typeface="Calibri" panose="020F0502020204030204" pitchFamily="34" charset="0"/>
              </a:rPr>
              <a:t> a </a:t>
            </a:r>
            <a:r>
              <a:rPr lang="sk-SK" sz="2400" i="1" dirty="0" err="1">
                <a:latin typeface="Calibri" panose="020F0502020204030204" pitchFamily="34" charset="0"/>
              </a:rPr>
              <a:t>Westminster</a:t>
            </a:r>
            <a:r>
              <a:rPr lang="sk-SK" sz="2400" i="1" dirty="0">
                <a:latin typeface="Calibri" panose="020F0502020204030204" pitchFamily="34" charset="0"/>
              </a:rPr>
              <a:t> dostala pokutu </a:t>
            </a:r>
            <a:r>
              <a:rPr lang="sk-SK" sz="2400" b="1" i="1" dirty="0">
                <a:latin typeface="Calibri" panose="020F0502020204030204" pitchFamily="34" charset="0"/>
              </a:rPr>
              <a:t>£180,000 </a:t>
            </a:r>
            <a:r>
              <a:rPr lang="sk-SK" sz="2400" i="1" dirty="0">
                <a:latin typeface="Calibri" panose="020F0502020204030204" pitchFamily="34" charset="0"/>
              </a:rPr>
              <a:t>za zverejnenie emailových adries 700 HIV pozitívnych pacientov. Stalo sa tak potom, čo si zamestnanec pri zasielaní </a:t>
            </a:r>
            <a:r>
              <a:rPr lang="sk-SK" sz="2400" i="1" dirty="0" err="1">
                <a:latin typeface="Calibri" panose="020F0502020204030204" pitchFamily="34" charset="0"/>
              </a:rPr>
              <a:t>newsletteru</a:t>
            </a:r>
            <a:r>
              <a:rPr lang="sk-SK" sz="2400" i="1" dirty="0">
                <a:latin typeface="Calibri" panose="020F0502020204030204" pitchFamily="34" charset="0"/>
              </a:rPr>
              <a:t> </a:t>
            </a:r>
            <a:r>
              <a:rPr lang="sk-SK" sz="2400" b="1" i="1" dirty="0">
                <a:latin typeface="Calibri" panose="020F0502020204030204" pitchFamily="34" charset="0"/>
              </a:rPr>
              <a:t>pomýlil pole BCC: s CC: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2400" dirty="0">
              <a:latin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latin typeface="Calibri" panose="020F0502020204030204" pitchFamily="34" charset="0"/>
              </a:rPr>
              <a:t>(9.5.2016, </a:t>
            </a:r>
            <a:r>
              <a:rPr lang="sk-SK" sz="2400" dirty="0" err="1">
                <a:latin typeface="Calibri" panose="020F0502020204030204" pitchFamily="34" charset="0"/>
                <a:hlinkClick r:id="rId3" action="ppaction://hlinkfile"/>
              </a:rPr>
              <a:t>ico.org.uk</a:t>
            </a:r>
            <a:r>
              <a:rPr lang="sk-SK" sz="2400" dirty="0">
                <a:latin typeface="Calibri" panose="020F0502020204030204" pitchFamily="34" charset="0"/>
              </a:rPr>
              <a:t>)</a:t>
            </a: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734760" y="246780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1" cap="all" dirty="0">
                <a:solidFill>
                  <a:srgbClr val="005B94"/>
                </a:solidFill>
                <a:latin typeface="Calibri"/>
              </a:rPr>
              <a:t>Chyba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97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7" descr="Roztyly,_Tomíčkova,_autobusové_stanoviště_a_T-Mobile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04864" y="-189757"/>
            <a:ext cx="12845324" cy="6891167"/>
          </a:xfrm>
          <a:prstGeom prst="rect">
            <a:avLst/>
          </a:prstGeom>
        </p:spPr>
      </p:pic>
      <p:sp>
        <p:nvSpPr>
          <p:cNvPr id="7" name="CustomShape 1"/>
          <p:cNvSpPr/>
          <p:nvPr/>
        </p:nvSpPr>
        <p:spPr>
          <a:xfrm rot="20702212">
            <a:off x="-1709701" y="-1294391"/>
            <a:ext cx="11909988" cy="4779013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57000">
                <a:schemeClr val="bg1">
                  <a:alpha val="84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" name="Obrázok 8" descr="T_Mobi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659279"/>
            <a:ext cx="4104456" cy="83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5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9408" y="2103"/>
            <a:ext cx="9153408" cy="5141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39000">
                <a:schemeClr val="bg1">
                  <a:lumMod val="75000"/>
                  <a:tint val="44500"/>
                  <a:satMod val="160000"/>
                  <a:alpha val="40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3" name="TextShape 3"/>
          <p:cNvSpPr txBox="1"/>
          <p:nvPr/>
        </p:nvSpPr>
        <p:spPr>
          <a:xfrm>
            <a:off x="1083256" y="1059582"/>
            <a:ext cx="7521192" cy="37444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i="1" dirty="0"/>
              <a:t>„</a:t>
            </a:r>
            <a:r>
              <a:rPr lang="sk-SK" sz="2400" i="1" dirty="0" err="1"/>
              <a:t>Bohužel</a:t>
            </a:r>
            <a:r>
              <a:rPr lang="sk-SK" sz="2400" i="1" dirty="0"/>
              <a:t> musíme </a:t>
            </a:r>
            <a:r>
              <a:rPr lang="sk-SK" sz="2400" i="1" dirty="0" err="1"/>
              <a:t>potvrdit</a:t>
            </a:r>
            <a:r>
              <a:rPr lang="sk-SK" sz="2400" i="1" dirty="0"/>
              <a:t>, že jeden z našich </a:t>
            </a:r>
            <a:r>
              <a:rPr lang="sk-SK" sz="2400" i="1" dirty="0" err="1"/>
              <a:t>zaměstnanců</a:t>
            </a:r>
            <a:r>
              <a:rPr lang="sk-SK" sz="2400" i="1" dirty="0"/>
              <a:t> </a:t>
            </a:r>
            <a:r>
              <a:rPr lang="sk-SK" sz="2400" i="1" dirty="0" err="1"/>
              <a:t>se</a:t>
            </a:r>
            <a:r>
              <a:rPr lang="sk-SK" sz="2400" i="1" dirty="0"/>
              <a:t> </a:t>
            </a:r>
            <a:r>
              <a:rPr lang="sk-SK" sz="2400" i="1" dirty="0" err="1"/>
              <a:t>pokusil</a:t>
            </a:r>
            <a:r>
              <a:rPr lang="sk-SK" sz="2400" i="1" dirty="0"/>
              <a:t> </a:t>
            </a:r>
            <a:r>
              <a:rPr lang="sk-SK" sz="2400" i="1" dirty="0" err="1"/>
              <a:t>odcizit</a:t>
            </a:r>
            <a:r>
              <a:rPr lang="sk-SK" sz="2400" i="1" dirty="0"/>
              <a:t> a </a:t>
            </a:r>
            <a:r>
              <a:rPr lang="sk-SK" sz="2400" i="1" dirty="0" err="1"/>
              <a:t>následně</a:t>
            </a:r>
            <a:r>
              <a:rPr lang="sk-SK" sz="2400" i="1" dirty="0"/>
              <a:t> </a:t>
            </a:r>
            <a:r>
              <a:rPr lang="sk-SK" sz="2400" i="1" dirty="0" err="1"/>
              <a:t>prodat</a:t>
            </a:r>
            <a:r>
              <a:rPr lang="sk-SK" sz="2400" i="1" dirty="0"/>
              <a:t> </a:t>
            </a:r>
            <a:r>
              <a:rPr lang="sk-SK" sz="2400" i="1" dirty="0" err="1"/>
              <a:t>zákaznická</a:t>
            </a:r>
            <a:r>
              <a:rPr lang="sk-SK" sz="2400" i="1" dirty="0"/>
              <a:t> </a:t>
            </a:r>
            <a:r>
              <a:rPr lang="sk-SK" sz="2400" i="1" dirty="0" err="1"/>
              <a:t>data</a:t>
            </a:r>
            <a:r>
              <a:rPr lang="sk-SK" sz="2400" i="1" dirty="0"/>
              <a:t>. Šlo o člena malého týmu, </a:t>
            </a:r>
            <a:r>
              <a:rPr lang="sk-SK" sz="2400" i="1" dirty="0" err="1"/>
              <a:t>který</a:t>
            </a:r>
            <a:r>
              <a:rPr lang="sk-SK" sz="2400" i="1" dirty="0"/>
              <a:t> </a:t>
            </a:r>
            <a:r>
              <a:rPr lang="sk-SK" sz="2400" i="1" dirty="0" err="1"/>
              <a:t>se</a:t>
            </a:r>
            <a:r>
              <a:rPr lang="sk-SK" sz="2400" i="1" dirty="0"/>
              <a:t> </a:t>
            </a:r>
            <a:r>
              <a:rPr lang="sk-SK" sz="2400" i="1" dirty="0" err="1"/>
              <a:t>zákaznickými</a:t>
            </a:r>
            <a:r>
              <a:rPr lang="sk-SK" sz="2400" i="1" dirty="0"/>
              <a:t> </a:t>
            </a:r>
            <a:r>
              <a:rPr lang="sk-SK" sz="2400" i="1" dirty="0" err="1"/>
              <a:t>daty</a:t>
            </a:r>
            <a:r>
              <a:rPr lang="sk-SK" sz="2400" i="1" dirty="0"/>
              <a:t> </a:t>
            </a:r>
            <a:r>
              <a:rPr lang="sk-SK" sz="2400" i="1" dirty="0" err="1"/>
              <a:t>běžně</a:t>
            </a:r>
            <a:r>
              <a:rPr lang="sk-SK" sz="2400" i="1" dirty="0"/>
              <a:t> pracoval.“</a:t>
            </a:r>
            <a:endParaRPr lang="sk-SK" sz="2400" i="1" dirty="0">
              <a:latin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2400" dirty="0">
              <a:latin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latin typeface="Calibri" panose="020F0502020204030204" pitchFamily="34" charset="0"/>
              </a:rPr>
              <a:t>(13.6.2016, Zdroj: TZ T-Mobile)</a:t>
            </a:r>
          </a:p>
        </p:txBody>
      </p:sp>
      <p:sp>
        <p:nvSpPr>
          <p:cNvPr id="202" name="TextShape 2"/>
          <p:cNvSpPr txBox="1"/>
          <p:nvPr/>
        </p:nvSpPr>
        <p:spPr>
          <a:xfrm>
            <a:off x="734760" y="246780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1" cap="all" dirty="0">
                <a:solidFill>
                  <a:srgbClr val="005B94"/>
                </a:solidFill>
                <a:latin typeface="Calibri"/>
              </a:rPr>
              <a:t>Únik dát v praxi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39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9408" y="2103"/>
            <a:ext cx="9153408" cy="5141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39000">
                <a:schemeClr val="bg1">
                  <a:lumMod val="75000"/>
                  <a:tint val="44500"/>
                  <a:satMod val="160000"/>
                  <a:alpha val="40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2" name="TextShape 2"/>
          <p:cNvSpPr txBox="1"/>
          <p:nvPr/>
        </p:nvSpPr>
        <p:spPr>
          <a:xfrm>
            <a:off x="734760" y="246780"/>
            <a:ext cx="7581656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b="1" cap="all" dirty="0">
                <a:solidFill>
                  <a:srgbClr val="005B94"/>
                </a:solidFill>
                <a:latin typeface="Calibri"/>
              </a:rPr>
              <a:t>„Pošli mu to </a:t>
            </a:r>
            <a:r>
              <a:rPr lang="cs-CZ" sz="4400" b="1" cap="all" dirty="0" err="1">
                <a:solidFill>
                  <a:srgbClr val="005B94"/>
                </a:solidFill>
                <a:latin typeface="Calibri"/>
              </a:rPr>
              <a:t>emailom</a:t>
            </a:r>
            <a:r>
              <a:rPr lang="cs-CZ" sz="4400" b="1" cap="all" dirty="0">
                <a:solidFill>
                  <a:srgbClr val="005B94"/>
                </a:solidFill>
                <a:latin typeface="Calibri"/>
              </a:rPr>
              <a:t>“</a:t>
            </a:r>
            <a:endParaRPr lang="cs-CZ" dirty="0"/>
          </a:p>
        </p:txBody>
      </p:sp>
      <p:pic>
        <p:nvPicPr>
          <p:cNvPr id="2050" name="Picture 2" descr="http://img.ihned.cz/attachment.php/570/36276570/iuv45BC7GHJLjPQcdeghrxyzST2ARVmn/LogoUloz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316" y="1584547"/>
            <a:ext cx="5715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safetica_templates</Template>
  <TotalTime>0</TotalTime>
  <Words>526</Words>
  <Application>Microsoft Macintosh PowerPoint</Application>
  <PresentationFormat>On-screen Show (16:9)</PresentationFormat>
  <Paragraphs>138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2017-02-20T07:33:28Z</dcterms:created>
  <dcterms:modified xsi:type="dcterms:W3CDTF">2017-02-24T15:51:23Z</dcterms:modified>
  <dc:language/>
</cp:coreProperties>
</file>